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0" r:id="rId4"/>
    <p:sldId id="258" r:id="rId5"/>
    <p:sldId id="261" r:id="rId6"/>
    <p:sldId id="263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http://usability-toolkit.de/gestaltung-von-filterfunktionen/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78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-1" y="6492875"/>
            <a:ext cx="39665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de-DE" dirty="0" smtClean="0"/>
              <a:t>http://usability-toolkit.de/gestaltung-von-filterfunktionen/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rix.de/_title-de-kerstin-reinhard-vergleichende-usability-evaluation-zur-ermittlung-von-best-practice-loesungen-bei-f" TargetMode="External"/><Relationship Id="rId2" Type="http://schemas.openxmlformats.org/officeDocument/2006/relationships/hyperlink" Target="http://usability-toolkit.de/gestaltung-von-filterfunktion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rix.de/_title-de-kerstin-reinhard-vergleichende-usability-evaluation-zur-ermittlung-von-best-practice-loesungen-bei-f" TargetMode="External"/><Relationship Id="rId7" Type="http://schemas.openxmlformats.org/officeDocument/2006/relationships/hyperlink" Target="http://www.istartedsomething.com/20071018/powerpoint-prototype-toolkit-01/" TargetMode="External"/><Relationship Id="rId2" Type="http://schemas.openxmlformats.org/officeDocument/2006/relationships/hyperlink" Target="http://www.boxesandarrows.com/view/interact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ulhibbitts.com/wireframe-stencils-for-powerpoint.html" TargetMode="External"/><Relationship Id="rId5" Type="http://schemas.openxmlformats.org/officeDocument/2006/relationships/hyperlink" Target="http://www.michaelgaigg.com/blog/2009/01/23/powerpoint-wireframe-stencils-as-free-download/" TargetMode="External"/><Relationship Id="rId4" Type="http://schemas.openxmlformats.org/officeDocument/2006/relationships/hyperlink" Target="http://iainstitute.org/too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Filterfunktion auf Websites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242391" y="2724149"/>
            <a:ext cx="6400800" cy="267802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Vorlagen für die Gestaltung von </a:t>
            </a:r>
            <a:r>
              <a:rPr lang="de-DE" dirty="0" err="1" smtClean="0"/>
              <a:t>Wireframes</a:t>
            </a:r>
            <a:r>
              <a:rPr lang="de-DE" dirty="0" smtClean="0"/>
              <a:t> für Filterfunktionen (Facettennavigation, </a:t>
            </a:r>
            <a:r>
              <a:rPr lang="de-DE" dirty="0" err="1" smtClean="0"/>
              <a:t>Faceted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) auf der Basis von Best-Practices</a:t>
            </a:r>
          </a:p>
          <a:p>
            <a:endParaRPr lang="de-DE" dirty="0" smtClean="0"/>
          </a:p>
          <a:p>
            <a:r>
              <a:rPr lang="de-DE" dirty="0" err="1" smtClean="0"/>
              <a:t>facets-stencil</a:t>
            </a:r>
            <a:r>
              <a:rPr lang="de-DE" dirty="0" smtClean="0"/>
              <a:t> 1.0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Kerstin Reinhard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179096"/>
            <a:ext cx="8229600" cy="494706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Vorlage zur Gestaltung von </a:t>
            </a:r>
            <a:r>
              <a:rPr lang="de-DE" dirty="0" err="1" smtClean="0"/>
              <a:t>Wireframes</a:t>
            </a:r>
            <a:r>
              <a:rPr lang="de-DE" dirty="0" smtClean="0"/>
              <a:t> für Filterfunktionen auf Websites (auch: Facettennavigation, Faceted Navigation, Faceted Search). </a:t>
            </a:r>
            <a:endParaRPr lang="de-DE" dirty="0" smtClean="0"/>
          </a:p>
          <a:p>
            <a:r>
              <a:rPr lang="de-DE" dirty="0" smtClean="0"/>
              <a:t>Vorgegeben </a:t>
            </a:r>
            <a:r>
              <a:rPr lang="de-DE" dirty="0" smtClean="0"/>
              <a:t>ist beispielhaft ein Filter für einen Online-Shop, der Kleidung anbietet.</a:t>
            </a:r>
          </a:p>
          <a:p>
            <a:r>
              <a:rPr lang="de-DE" dirty="0" smtClean="0"/>
              <a:t>Einsatz für Papier-Prototypen: Kategorien anpassen, ausdrucken und einzelne Elemente ausschneiden</a:t>
            </a:r>
          </a:p>
          <a:p>
            <a:r>
              <a:rPr lang="de-DE" dirty="0" smtClean="0"/>
              <a:t>Einsatz für </a:t>
            </a:r>
            <a:r>
              <a:rPr lang="de-DE" dirty="0" err="1" smtClean="0"/>
              <a:t>Wireframes</a:t>
            </a:r>
            <a:r>
              <a:rPr lang="de-DE" dirty="0" smtClean="0"/>
              <a:t> in Powerpoint oder anderen Programmen</a:t>
            </a:r>
          </a:p>
          <a:p>
            <a:r>
              <a:rPr lang="de-DE" dirty="0" smtClean="0"/>
              <a:t>Hintergrund</a:t>
            </a:r>
          </a:p>
          <a:p>
            <a:pPr lvl="1"/>
            <a:r>
              <a:rPr lang="de-DE" dirty="0" smtClean="0"/>
              <a:t>Autor: Kerstin Reinhard</a:t>
            </a:r>
          </a:p>
          <a:p>
            <a:pPr lvl="1"/>
            <a:r>
              <a:rPr lang="de-DE" dirty="0" smtClean="0"/>
              <a:t>Diese Vorlage wurde im Rahmen einer Magisterarbeit an der Universität Hildesheim im Studiengang IIM erstellt: „ Vergleichende Usability-Evaluation zur Ermittlung von Best-Practice-Lösungen bei Facettennavigation“</a:t>
            </a:r>
          </a:p>
          <a:p>
            <a:r>
              <a:rPr lang="de-DE" dirty="0" smtClean="0"/>
              <a:t>Weitere Informationen</a:t>
            </a:r>
          </a:p>
          <a:p>
            <a:pPr lvl="1"/>
            <a:r>
              <a:rPr lang="de-DE" dirty="0" smtClean="0"/>
              <a:t>Zusammenfassung: </a:t>
            </a:r>
            <a:r>
              <a:rPr lang="de-DE" dirty="0" smtClean="0">
                <a:hlinkClick r:id="rId2"/>
              </a:rPr>
              <a:t>http://usability-toolkit.de/gestaltung-von-filterfunktionen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Magisterarbeit zum Download: </a:t>
            </a:r>
            <a:r>
              <a:rPr lang="de-DE" dirty="0" smtClean="0">
                <a:hlinkClick r:id="rId3"/>
              </a:rPr>
              <a:t>http://www.bookrix.de/_title-de-kerstin-reinhard-vergleichende-usability-evaluation-zur-ermittlung-von-best-practice-loesungen-bei-f</a:t>
            </a:r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pieren 49"/>
          <p:cNvGrpSpPr/>
          <p:nvPr/>
        </p:nvGrpSpPr>
        <p:grpSpPr>
          <a:xfrm>
            <a:off x="494132" y="685715"/>
            <a:ext cx="4544958" cy="4978559"/>
            <a:chOff x="494132" y="685715"/>
            <a:chExt cx="4544958" cy="4978559"/>
          </a:xfrm>
        </p:grpSpPr>
        <p:grpSp>
          <p:nvGrpSpPr>
            <p:cNvPr id="48" name="Gruppieren 47"/>
            <p:cNvGrpSpPr/>
            <p:nvPr/>
          </p:nvGrpSpPr>
          <p:grpSpPr>
            <a:xfrm>
              <a:off x="494132" y="685715"/>
              <a:ext cx="4544958" cy="4978559"/>
              <a:chOff x="494132" y="685715"/>
              <a:chExt cx="4544958" cy="4978559"/>
            </a:xfrm>
          </p:grpSpPr>
          <p:grpSp>
            <p:nvGrpSpPr>
              <p:cNvPr id="45" name="Gruppieren 44"/>
              <p:cNvGrpSpPr/>
              <p:nvPr/>
            </p:nvGrpSpPr>
            <p:grpSpPr>
              <a:xfrm>
                <a:off x="494132" y="685715"/>
                <a:ext cx="4353762" cy="4978559"/>
                <a:chOff x="494132" y="685715"/>
                <a:chExt cx="4353762" cy="4978559"/>
              </a:xfrm>
            </p:grpSpPr>
            <p:sp>
              <p:nvSpPr>
                <p:cNvPr id="91" name="Textfeld 90"/>
                <p:cNvSpPr txBox="1"/>
                <p:nvPr/>
              </p:nvSpPr>
              <p:spPr>
                <a:xfrm>
                  <a:off x="507984" y="741608"/>
                  <a:ext cx="1180122" cy="288147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400" b="1" dirty="0" smtClean="0">
                      <a:latin typeface="Arial" pitchFamily="34" charset="0"/>
                      <a:cs typeface="Arial" pitchFamily="34" charset="0"/>
                    </a:rPr>
                    <a:t>Ihre Auswahl</a:t>
                  </a:r>
                </a:p>
              </p:txBody>
            </p:sp>
            <p:sp>
              <p:nvSpPr>
                <p:cNvPr id="3" name="Rechteck 2"/>
                <p:cNvSpPr/>
                <p:nvPr/>
              </p:nvSpPr>
              <p:spPr>
                <a:xfrm>
                  <a:off x="507987" y="2460274"/>
                  <a:ext cx="1440000" cy="3204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" name="Textfeld 4"/>
                <p:cNvSpPr txBox="1"/>
                <p:nvPr/>
              </p:nvSpPr>
              <p:spPr>
                <a:xfrm>
                  <a:off x="521842" y="2505039"/>
                  <a:ext cx="894980" cy="288147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400" b="1" dirty="0" smtClean="0">
                      <a:latin typeface="Arial" pitchFamily="34" charset="0"/>
                      <a:cs typeface="Arial" pitchFamily="34" charset="0"/>
                    </a:rPr>
                    <a:t>Für Wen?</a:t>
                  </a:r>
                </a:p>
              </p:txBody>
            </p:sp>
            <p:sp>
              <p:nvSpPr>
                <p:cNvPr id="24" name="Textfeld 23"/>
                <p:cNvSpPr txBox="1"/>
                <p:nvPr/>
              </p:nvSpPr>
              <p:spPr>
                <a:xfrm>
                  <a:off x="679512" y="2769619"/>
                  <a:ext cx="584062" cy="257369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200" b="1" u="sng" dirty="0" smtClean="0">
                      <a:solidFill>
                        <a:srgbClr val="7030A0"/>
                      </a:solidFill>
                      <a:latin typeface="Arial" pitchFamily="34" charset="0"/>
                      <a:cs typeface="Arial" pitchFamily="34" charset="0"/>
                    </a:rPr>
                    <a:t>Damen</a:t>
                  </a:r>
                </a:p>
              </p:txBody>
            </p:sp>
            <p:sp>
              <p:nvSpPr>
                <p:cNvPr id="25" name="Textfeld 24"/>
                <p:cNvSpPr txBox="1"/>
                <p:nvPr/>
              </p:nvSpPr>
              <p:spPr>
                <a:xfrm>
                  <a:off x="679512" y="2998190"/>
                  <a:ext cx="540780" cy="257369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200" u="sng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Herren</a:t>
                  </a:r>
                </a:p>
              </p:txBody>
            </p:sp>
            <p:sp>
              <p:nvSpPr>
                <p:cNvPr id="26" name="Textfeld 25"/>
                <p:cNvSpPr txBox="1"/>
                <p:nvPr/>
              </p:nvSpPr>
              <p:spPr>
                <a:xfrm>
                  <a:off x="679512" y="3226762"/>
                  <a:ext cx="515132" cy="257369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200" u="sng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Kinder</a:t>
                  </a:r>
                </a:p>
              </p:txBody>
            </p:sp>
            <p:sp>
              <p:nvSpPr>
                <p:cNvPr id="59" name="Textfeld 58"/>
                <p:cNvSpPr txBox="1"/>
                <p:nvPr/>
              </p:nvSpPr>
              <p:spPr>
                <a:xfrm>
                  <a:off x="507987" y="4687754"/>
                  <a:ext cx="1140303" cy="288147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400" b="1" dirty="0" smtClean="0">
                      <a:latin typeface="Arial" pitchFamily="34" charset="0"/>
                      <a:cs typeface="Arial" pitchFamily="34" charset="0"/>
                    </a:rPr>
                    <a:t>Preis: </a:t>
                  </a:r>
                  <a:r>
                    <a:rPr lang="de-DE" sz="1200" dirty="0" smtClean="0">
                      <a:latin typeface="Arial" pitchFamily="34" charset="0"/>
                      <a:cs typeface="Arial" pitchFamily="34" charset="0"/>
                    </a:rPr>
                    <a:t>20-60 €</a:t>
                  </a:r>
                </a:p>
              </p:txBody>
            </p:sp>
            <p:grpSp>
              <p:nvGrpSpPr>
                <p:cNvPr id="42" name="Gruppieren 41"/>
                <p:cNvGrpSpPr/>
                <p:nvPr/>
              </p:nvGrpSpPr>
              <p:grpSpPr>
                <a:xfrm>
                  <a:off x="730896" y="5037332"/>
                  <a:ext cx="1044000" cy="228571"/>
                  <a:chOff x="730896" y="5325716"/>
                  <a:chExt cx="1044000" cy="228571"/>
                </a:xfrm>
              </p:grpSpPr>
              <p:cxnSp>
                <p:nvCxnSpPr>
                  <p:cNvPr id="65" name="Gerade Verbindung 64"/>
                  <p:cNvCxnSpPr/>
                  <p:nvPr/>
                </p:nvCxnSpPr>
                <p:spPr>
                  <a:xfrm>
                    <a:off x="730896" y="5440001"/>
                    <a:ext cx="1044000" cy="604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Richtungspfeil 65"/>
                  <p:cNvSpPr/>
                  <p:nvPr/>
                </p:nvSpPr>
                <p:spPr>
                  <a:xfrm rot="5400000">
                    <a:off x="837292" y="5389203"/>
                    <a:ext cx="228571" cy="101597"/>
                  </a:xfrm>
                  <a:prstGeom prst="homePlat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7" name="Richtungspfeil 66"/>
                  <p:cNvSpPr/>
                  <p:nvPr/>
                </p:nvSpPr>
                <p:spPr>
                  <a:xfrm rot="5400000">
                    <a:off x="1256276" y="5389203"/>
                    <a:ext cx="228571" cy="101597"/>
                  </a:xfrm>
                  <a:prstGeom prst="homePlat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69" name="Gerade Verbindung 68"/>
                  <p:cNvCxnSpPr/>
                  <p:nvPr/>
                </p:nvCxnSpPr>
                <p:spPr>
                  <a:xfrm rot="5400000">
                    <a:off x="689914" y="5441225"/>
                    <a:ext cx="91429" cy="224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Gerade Verbindung 69"/>
                  <p:cNvCxnSpPr/>
                  <p:nvPr/>
                </p:nvCxnSpPr>
                <p:spPr>
                  <a:xfrm rot="5400000">
                    <a:off x="1116970" y="5441225"/>
                    <a:ext cx="91429" cy="224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Gerade Verbindung 70"/>
                  <p:cNvCxnSpPr/>
                  <p:nvPr/>
                </p:nvCxnSpPr>
                <p:spPr>
                  <a:xfrm rot="5400000">
                    <a:off x="1520210" y="5441225"/>
                    <a:ext cx="91429" cy="224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rade Verbindung 72"/>
                  <p:cNvCxnSpPr/>
                  <p:nvPr/>
                </p:nvCxnSpPr>
                <p:spPr>
                  <a:xfrm rot="5400000">
                    <a:off x="1726554" y="5441225"/>
                    <a:ext cx="91429" cy="224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8" name="Textfeld 87"/>
                <p:cNvSpPr txBox="1"/>
                <p:nvPr/>
              </p:nvSpPr>
              <p:spPr>
                <a:xfrm>
                  <a:off x="494132" y="2181839"/>
                  <a:ext cx="1525024" cy="288147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400" b="1" dirty="0" smtClean="0">
                      <a:latin typeface="Arial" pitchFamily="34" charset="0"/>
                      <a:cs typeface="Arial" pitchFamily="34" charset="0"/>
                    </a:rPr>
                    <a:t>Suche verfeinern</a:t>
                  </a:r>
                </a:p>
              </p:txBody>
            </p:sp>
            <p:grpSp>
              <p:nvGrpSpPr>
                <p:cNvPr id="8" name="Gruppieren 106"/>
                <p:cNvGrpSpPr/>
                <p:nvPr/>
              </p:nvGrpSpPr>
              <p:grpSpPr>
                <a:xfrm>
                  <a:off x="526615" y="3560617"/>
                  <a:ext cx="1067395" cy="1023164"/>
                  <a:chOff x="373201" y="2738522"/>
                  <a:chExt cx="756442" cy="805741"/>
                </a:xfrm>
              </p:grpSpPr>
              <p:sp>
                <p:nvSpPr>
                  <p:cNvPr id="7" name="Textfeld 6"/>
                  <p:cNvSpPr txBox="1"/>
                  <p:nvPr/>
                </p:nvSpPr>
                <p:spPr>
                  <a:xfrm>
                    <a:off x="373201" y="2738522"/>
                    <a:ext cx="418457" cy="226916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>
                    <a:spAutoFit/>
                  </a:bodyPr>
                  <a:lstStyle/>
                  <a:p>
                    <a:r>
                      <a:rPr lang="de-DE" sz="1400" b="1" dirty="0" smtClean="0">
                        <a:latin typeface="Arial" pitchFamily="34" charset="0"/>
                        <a:cs typeface="Arial" pitchFamily="34" charset="0"/>
                      </a:rPr>
                      <a:t>Marke</a:t>
                    </a:r>
                  </a:p>
                </p:txBody>
              </p:sp>
              <p:sp>
                <p:nvSpPr>
                  <p:cNvPr id="31" name="Rechteck 30"/>
                  <p:cNvSpPr/>
                  <p:nvPr/>
                </p:nvSpPr>
                <p:spPr>
                  <a:xfrm>
                    <a:off x="481201" y="3176105"/>
                    <a:ext cx="102050" cy="113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2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" name="Textfeld 32"/>
                  <p:cNvSpPr txBox="1"/>
                  <p:nvPr/>
                </p:nvSpPr>
                <p:spPr>
                  <a:xfrm>
                    <a:off x="661201" y="2957789"/>
                    <a:ext cx="468442" cy="202678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>
                    <a:spAutoFit/>
                  </a:bodyPr>
                  <a:lstStyle/>
                  <a:p>
                    <a:r>
                      <a:rPr lang="de-DE" sz="1200" b="1" dirty="0" smtClean="0">
                        <a:latin typeface="Arial" pitchFamily="34" charset="0"/>
                        <a:cs typeface="Arial" pitchFamily="34" charset="0"/>
                      </a:rPr>
                      <a:t>Marke X</a:t>
                    </a:r>
                  </a:p>
                </p:txBody>
              </p:sp>
              <p:sp>
                <p:nvSpPr>
                  <p:cNvPr id="34" name="Textfeld 33"/>
                  <p:cNvSpPr txBox="1"/>
                  <p:nvPr/>
                </p:nvSpPr>
                <p:spPr>
                  <a:xfrm>
                    <a:off x="661201" y="3137789"/>
                    <a:ext cx="455127" cy="202678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>
                    <a:spAutoFit/>
                  </a:bodyPr>
                  <a:lstStyle/>
                  <a:p>
                    <a:r>
                      <a:rPr lang="de-DE" sz="1200" dirty="0" smtClean="0">
                        <a:latin typeface="Arial" pitchFamily="34" charset="0"/>
                        <a:cs typeface="Arial" pitchFamily="34" charset="0"/>
                      </a:rPr>
                      <a:t>Marke Y</a:t>
                    </a:r>
                  </a:p>
                </p:txBody>
              </p:sp>
              <p:sp>
                <p:nvSpPr>
                  <p:cNvPr id="35" name="Textfeld 34"/>
                  <p:cNvSpPr txBox="1"/>
                  <p:nvPr/>
                </p:nvSpPr>
                <p:spPr>
                  <a:xfrm>
                    <a:off x="661201" y="3317789"/>
                    <a:ext cx="462761" cy="202678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>
                    <a:spAutoFit/>
                  </a:bodyPr>
                  <a:lstStyle/>
                  <a:p>
                    <a:r>
                      <a:rPr lang="de-DE" sz="1200" b="1" dirty="0" smtClean="0">
                        <a:latin typeface="Arial" pitchFamily="34" charset="0"/>
                        <a:cs typeface="Arial" pitchFamily="34" charset="0"/>
                      </a:rPr>
                      <a:t>Marke Z</a:t>
                    </a:r>
                  </a:p>
                </p:txBody>
              </p:sp>
              <p:sp>
                <p:nvSpPr>
                  <p:cNvPr id="99" name="Textfeld 98"/>
                  <p:cNvSpPr txBox="1"/>
                  <p:nvPr/>
                </p:nvSpPr>
                <p:spPr>
                  <a:xfrm>
                    <a:off x="441463" y="2940720"/>
                    <a:ext cx="181029" cy="251153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>
                    <a:spAutoFit/>
                  </a:bodyPr>
                  <a:lstStyle/>
                  <a:p>
                    <a:r>
                      <a:rPr lang="de-DE" sz="1600" dirty="0" smtClean="0">
                        <a:latin typeface="Arial" pitchFamily="34" charset="0"/>
                        <a:cs typeface="Arial" pitchFamily="34" charset="0"/>
                        <a:sym typeface="Wingdings"/>
                      </a:rPr>
                      <a:t></a:t>
                    </a:r>
                    <a:endParaRPr lang="de-DE" sz="16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Textfeld 99"/>
                  <p:cNvSpPr txBox="1"/>
                  <p:nvPr/>
                </p:nvSpPr>
                <p:spPr>
                  <a:xfrm>
                    <a:off x="443713" y="3293110"/>
                    <a:ext cx="221783" cy="251153"/>
                  </a:xfrm>
                  <a:prstGeom prst="rect">
                    <a:avLst/>
                  </a:prstGeom>
                  <a:noFill/>
                </p:spPr>
                <p:txBody>
                  <a:bodyPr wrap="square" lIns="36000" tIns="36000" rIns="36000" bIns="36000" rtlCol="0">
                    <a:spAutoFit/>
                  </a:bodyPr>
                  <a:lstStyle/>
                  <a:p>
                    <a:r>
                      <a:rPr lang="de-DE" sz="1600" dirty="0" smtClean="0">
                        <a:latin typeface="Arial" pitchFamily="34" charset="0"/>
                        <a:cs typeface="Arial" pitchFamily="34" charset="0"/>
                        <a:sym typeface="Wingdings"/>
                      </a:rPr>
                      <a:t></a:t>
                    </a:r>
                    <a:endParaRPr lang="de-DE" sz="16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01" name="Textfeld 100"/>
                <p:cNvSpPr txBox="1"/>
                <p:nvPr/>
              </p:nvSpPr>
              <p:spPr>
                <a:xfrm>
                  <a:off x="2096572" y="685715"/>
                  <a:ext cx="2751322" cy="2573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200" u="sng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Damen </a:t>
                  </a:r>
                  <a:r>
                    <a:rPr lang="de-DE" sz="1200" dirty="0" smtClean="0">
                      <a:latin typeface="Arial" pitchFamily="34" charset="0"/>
                      <a:cs typeface="Arial" pitchFamily="34" charset="0"/>
                    </a:rPr>
                    <a:t>&gt; </a:t>
                  </a:r>
                  <a:r>
                    <a:rPr lang="de-DE" sz="1200" u="sng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Marke X</a:t>
                  </a:r>
                  <a:r>
                    <a:rPr lang="de-DE" sz="1200" dirty="0" smtClean="0">
                      <a:latin typeface="Arial" pitchFamily="34" charset="0"/>
                      <a:cs typeface="Arial" pitchFamily="34" charset="0"/>
                    </a:rPr>
                    <a:t> &gt; </a:t>
                  </a:r>
                  <a:r>
                    <a:rPr lang="de-DE" sz="1200" u="sng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Marke Z</a:t>
                  </a:r>
                  <a:r>
                    <a:rPr lang="de-DE" sz="12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de-DE" sz="1200" dirty="0" smtClean="0">
                      <a:latin typeface="Arial" pitchFamily="34" charset="0"/>
                      <a:cs typeface="Arial" pitchFamily="34" charset="0"/>
                    </a:rPr>
                    <a:t>&gt; </a:t>
                  </a:r>
                  <a:r>
                    <a:rPr lang="de-DE" sz="1200" u="sng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20-60 €</a:t>
                  </a:r>
                </a:p>
              </p:txBody>
            </p:sp>
            <p:sp>
              <p:nvSpPr>
                <p:cNvPr id="102" name="Textfeld 101"/>
                <p:cNvSpPr txBox="1"/>
                <p:nvPr/>
              </p:nvSpPr>
              <p:spPr>
                <a:xfrm>
                  <a:off x="2096572" y="1051430"/>
                  <a:ext cx="2396353" cy="257369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r>
                    <a:rPr lang="de-DE" sz="1200" dirty="0" smtClean="0">
                      <a:latin typeface="Arial" pitchFamily="34" charset="0"/>
                      <a:cs typeface="Arial" pitchFamily="34" charset="0"/>
                    </a:rPr>
                    <a:t>Ihre Suche ergab </a:t>
                  </a:r>
                  <a:r>
                    <a:rPr lang="de-DE" sz="1200" b="1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de-DE" sz="1200" dirty="0" smtClean="0">
                      <a:latin typeface="Arial" pitchFamily="34" charset="0"/>
                      <a:cs typeface="Arial" pitchFamily="34" charset="0"/>
                    </a:rPr>
                    <a:t> von Y Treffern</a:t>
                  </a:r>
                </a:p>
              </p:txBody>
            </p:sp>
            <p:sp>
              <p:nvSpPr>
                <p:cNvPr id="103" name="Rechteck 102"/>
                <p:cNvSpPr/>
                <p:nvPr/>
              </p:nvSpPr>
              <p:spPr>
                <a:xfrm>
                  <a:off x="2096572" y="1447349"/>
                  <a:ext cx="2700000" cy="42120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Ergebnisliste</a:t>
                  </a:r>
                  <a:endParaRPr lang="de-DE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Textfeld 104"/>
                <p:cNvSpPr txBox="1"/>
                <p:nvPr/>
              </p:nvSpPr>
              <p:spPr>
                <a:xfrm>
                  <a:off x="615390" y="1843835"/>
                  <a:ext cx="1351899" cy="257369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>
                  <a:spAutoFit/>
                </a:bodyPr>
                <a:lstStyle/>
                <a:p>
                  <a:pPr algn="r"/>
                  <a:r>
                    <a:rPr lang="de-DE" sz="1200" u="sng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Alles zurücksetzen</a:t>
                  </a:r>
                </a:p>
              </p:txBody>
            </p:sp>
            <p:sp>
              <p:nvSpPr>
                <p:cNvPr id="90" name="Rechteck 89"/>
                <p:cNvSpPr/>
                <p:nvPr/>
              </p:nvSpPr>
              <p:spPr>
                <a:xfrm>
                  <a:off x="506899" y="1005715"/>
                  <a:ext cx="1440000" cy="83099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spAutoFit/>
                </a:bodyPr>
                <a:lstStyle/>
                <a:p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Damen</a:t>
                  </a:r>
                </a:p>
                <a:p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Marke X</a:t>
                  </a:r>
                </a:p>
                <a:p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Marke Z</a:t>
                  </a:r>
                </a:p>
                <a:p>
                  <a:r>
                    <a:rPr lang="de-DE" sz="12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20-60 €</a:t>
                  </a:r>
                </a:p>
              </p:txBody>
            </p:sp>
            <p:sp>
              <p:nvSpPr>
                <p:cNvPr id="43" name="Textfeld 42"/>
                <p:cNvSpPr txBox="1"/>
                <p:nvPr/>
              </p:nvSpPr>
              <p:spPr>
                <a:xfrm>
                  <a:off x="787928" y="5265903"/>
                  <a:ext cx="3545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latin typeface="Arial" pitchFamily="34" charset="0"/>
                      <a:cs typeface="Arial" pitchFamily="34" charset="0"/>
                    </a:rPr>
                    <a:t>20</a:t>
                  </a:r>
                  <a:endParaRPr lang="de-DE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Textfeld 43"/>
                <p:cNvSpPr txBox="1"/>
                <p:nvPr/>
              </p:nvSpPr>
              <p:spPr>
                <a:xfrm>
                  <a:off x="1199407" y="5265903"/>
                  <a:ext cx="3545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latin typeface="Arial" pitchFamily="34" charset="0"/>
                      <a:cs typeface="Arial" pitchFamily="34" charset="0"/>
                    </a:rPr>
                    <a:t>60</a:t>
                  </a:r>
                  <a:endParaRPr lang="de-DE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6" name="Ellipse 45"/>
              <p:cNvSpPr/>
              <p:nvPr/>
            </p:nvSpPr>
            <p:spPr>
              <a:xfrm>
                <a:off x="1476780" y="991860"/>
                <a:ext cx="468000" cy="468000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2</a:t>
                </a:r>
                <a:r>
                  <a:rPr lang="de-DE" sz="1100" spc="-300" dirty="0" smtClean="0"/>
                  <a:t>a</a:t>
                </a:r>
                <a:endParaRPr lang="de-DE" spc="-300" dirty="0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4571090" y="976470"/>
                <a:ext cx="468000" cy="468000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3</a:t>
                </a:r>
                <a:endParaRPr lang="de-DE" dirty="0"/>
              </a:p>
            </p:txBody>
          </p:sp>
        </p:grpSp>
        <p:sp>
          <p:nvSpPr>
            <p:cNvPr id="49" name="Ellipse 48"/>
            <p:cNvSpPr/>
            <p:nvPr/>
          </p:nvSpPr>
          <p:spPr>
            <a:xfrm>
              <a:off x="1495671" y="3371052"/>
              <a:ext cx="468000" cy="468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1</a:t>
              </a:r>
              <a:endParaRPr lang="de-DE" dirty="0"/>
            </a:p>
          </p:txBody>
        </p:sp>
      </p:grpSp>
      <p:sp>
        <p:nvSpPr>
          <p:cNvPr id="39" name="Titel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147783" y="1124183"/>
            <a:ext cx="2693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Auswahlmöglichkeiten für Filter. Aktuelle Auswahl ist jeweils hervorgehoben</a:t>
            </a:r>
            <a:endParaRPr lang="de-DE" dirty="0"/>
          </a:p>
        </p:txBody>
      </p:sp>
      <p:sp>
        <p:nvSpPr>
          <p:cNvPr id="51" name="Ellipse 50"/>
          <p:cNvSpPr/>
          <p:nvPr/>
        </p:nvSpPr>
        <p:spPr>
          <a:xfrm>
            <a:off x="5679783" y="943084"/>
            <a:ext cx="468000" cy="468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147783" y="2307954"/>
            <a:ext cx="2693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Anzeige der aktuellen Auswahl oberhalb des Filters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128739" y="3355712"/>
            <a:ext cx="2693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Anzeige der aktuellen Auswahl über ein </a:t>
            </a:r>
            <a:r>
              <a:rPr lang="de-DE" dirty="0" err="1" smtClean="0"/>
              <a:t>Breadcrump</a:t>
            </a:r>
            <a:endParaRPr lang="de-DE" dirty="0"/>
          </a:p>
        </p:txBody>
      </p:sp>
      <p:sp>
        <p:nvSpPr>
          <p:cNvPr id="54" name="Ellipse 53"/>
          <p:cNvSpPr/>
          <p:nvPr/>
        </p:nvSpPr>
        <p:spPr>
          <a:xfrm>
            <a:off x="5679783" y="2181839"/>
            <a:ext cx="468000" cy="468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r>
              <a:rPr lang="de-DE" sz="1100" spc="-300" dirty="0" smtClean="0"/>
              <a:t>a</a:t>
            </a:r>
            <a:endParaRPr lang="de-DE" spc="-300" dirty="0"/>
          </a:p>
        </p:txBody>
      </p:sp>
      <p:sp>
        <p:nvSpPr>
          <p:cNvPr id="55" name="Ellipse 54"/>
          <p:cNvSpPr/>
          <p:nvPr/>
        </p:nvSpPr>
        <p:spPr>
          <a:xfrm>
            <a:off x="4880865" y="582047"/>
            <a:ext cx="468000" cy="468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r>
              <a:rPr lang="de-DE" sz="1050" spc="-300" dirty="0" smtClean="0"/>
              <a:t>b</a:t>
            </a:r>
            <a:endParaRPr lang="de-DE" spc="-300" dirty="0"/>
          </a:p>
        </p:txBody>
      </p:sp>
      <p:sp>
        <p:nvSpPr>
          <p:cNvPr id="56" name="Ellipse 55"/>
          <p:cNvSpPr/>
          <p:nvPr/>
        </p:nvSpPr>
        <p:spPr>
          <a:xfrm>
            <a:off x="5679783" y="3226762"/>
            <a:ext cx="468000" cy="468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r>
              <a:rPr lang="de-DE" sz="1050" spc="-300" dirty="0" smtClean="0"/>
              <a:t>b</a:t>
            </a:r>
            <a:endParaRPr lang="de-DE" spc="-300" dirty="0"/>
          </a:p>
        </p:txBody>
      </p:sp>
      <p:sp>
        <p:nvSpPr>
          <p:cNvPr id="57" name="Ellipse 56"/>
          <p:cNvSpPr/>
          <p:nvPr/>
        </p:nvSpPr>
        <p:spPr>
          <a:xfrm>
            <a:off x="5679783" y="4349781"/>
            <a:ext cx="468000" cy="468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6147783" y="5358236"/>
            <a:ext cx="2693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Anzeige der Ergebnisse</a:t>
            </a:r>
            <a:endParaRPr lang="de-DE" dirty="0"/>
          </a:p>
        </p:txBody>
      </p:sp>
      <p:sp>
        <p:nvSpPr>
          <p:cNvPr id="61" name="Ellipse 60"/>
          <p:cNvSpPr/>
          <p:nvPr/>
        </p:nvSpPr>
        <p:spPr>
          <a:xfrm>
            <a:off x="4033815" y="3334796"/>
            <a:ext cx="468000" cy="468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62" name="Ellipse 61"/>
          <p:cNvSpPr/>
          <p:nvPr/>
        </p:nvSpPr>
        <p:spPr>
          <a:xfrm>
            <a:off x="5679783" y="5191349"/>
            <a:ext cx="468000" cy="468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6147783" y="4553564"/>
            <a:ext cx="269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Anzahl der Treffer in der Ergebnisliste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feld 73"/>
          <p:cNvSpPr txBox="1"/>
          <p:nvPr/>
        </p:nvSpPr>
        <p:spPr>
          <a:xfrm>
            <a:off x="94138" y="3498249"/>
            <a:ext cx="975194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indent="-145454" algn="ctr"/>
            <a:r>
              <a:rPr lang="de-DE" sz="1200" i="1" dirty="0" smtClean="0">
                <a:latin typeface="Arial" pitchFamily="34" charset="0"/>
                <a:cs typeface="Arial" pitchFamily="34" charset="0"/>
              </a:rPr>
              <a:t>Radiobuttons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9" name="Gruppieren 288"/>
          <p:cNvGrpSpPr/>
          <p:nvPr/>
        </p:nvGrpSpPr>
        <p:grpSpPr>
          <a:xfrm>
            <a:off x="221160" y="2273112"/>
            <a:ext cx="1440000" cy="1097142"/>
            <a:chOff x="221160" y="2273112"/>
            <a:chExt cx="1440000" cy="1097142"/>
          </a:xfrm>
        </p:grpSpPr>
        <p:sp>
          <p:nvSpPr>
            <p:cNvPr id="6" name="Textfeld 5"/>
            <p:cNvSpPr txBox="1"/>
            <p:nvPr/>
          </p:nvSpPr>
          <p:spPr>
            <a:xfrm>
              <a:off x="230958" y="2276309"/>
              <a:ext cx="74480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Für Wen?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41386" y="2595071"/>
              <a:ext cx="56642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Damen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489229" y="2823643"/>
              <a:ext cx="515132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Hosen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89229" y="3052214"/>
              <a:ext cx="507117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Röcke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hteck 49"/>
            <p:cNvSpPr/>
            <p:nvPr/>
          </p:nvSpPr>
          <p:spPr>
            <a:xfrm>
              <a:off x="221160" y="2273112"/>
              <a:ext cx="1440000" cy="10971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6" name="Textfeld 75"/>
          <p:cNvSpPr txBox="1"/>
          <p:nvPr/>
        </p:nvSpPr>
        <p:spPr>
          <a:xfrm>
            <a:off x="61995" y="2038818"/>
            <a:ext cx="1440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indent="-145454"/>
            <a:r>
              <a:rPr lang="de-DE" sz="1200" i="1" dirty="0" smtClean="0">
                <a:latin typeface="Arial" pitchFamily="34" charset="0"/>
                <a:cs typeface="Arial" pitchFamily="34" charset="0"/>
              </a:rPr>
              <a:t>Links hierarchisch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0" name="Gruppieren 249"/>
          <p:cNvGrpSpPr/>
          <p:nvPr/>
        </p:nvGrpSpPr>
        <p:grpSpPr>
          <a:xfrm>
            <a:off x="255450" y="5127960"/>
            <a:ext cx="1440000" cy="1097142"/>
            <a:chOff x="230958" y="5043839"/>
            <a:chExt cx="1440000" cy="1097142"/>
          </a:xfrm>
        </p:grpSpPr>
        <p:sp>
          <p:nvSpPr>
            <p:cNvPr id="37" name="Rechteck 36"/>
            <p:cNvSpPr/>
            <p:nvPr/>
          </p:nvSpPr>
          <p:spPr>
            <a:xfrm>
              <a:off x="351189" y="5441255"/>
              <a:ext cx="1188002" cy="22857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Für Wen?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0800000">
              <a:off x="1333491" y="5512102"/>
              <a:ext cx="152396" cy="91429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6" name="Gerade Verbindung 45"/>
            <p:cNvCxnSpPr/>
            <p:nvPr/>
          </p:nvCxnSpPr>
          <p:spPr>
            <a:xfrm rot="16200000" flipH="1">
              <a:off x="1177207" y="5558311"/>
              <a:ext cx="229811" cy="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hteck 51"/>
            <p:cNvSpPr/>
            <p:nvPr/>
          </p:nvSpPr>
          <p:spPr>
            <a:xfrm>
              <a:off x="230958" y="5043839"/>
              <a:ext cx="1440000" cy="10971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7" name="Textfeld 76"/>
          <p:cNvSpPr txBox="1"/>
          <p:nvPr/>
        </p:nvSpPr>
        <p:spPr>
          <a:xfrm>
            <a:off x="102336" y="4898633"/>
            <a:ext cx="770011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indent="-145454"/>
            <a:r>
              <a:rPr lang="de-DE" sz="1200" i="1" dirty="0" smtClean="0">
                <a:latin typeface="Arial" pitchFamily="34" charset="0"/>
                <a:cs typeface="Arial" pitchFamily="34" charset="0"/>
              </a:rPr>
              <a:t>Dropdown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4" name="Gruppieren 303"/>
          <p:cNvGrpSpPr/>
          <p:nvPr/>
        </p:nvGrpSpPr>
        <p:grpSpPr>
          <a:xfrm>
            <a:off x="251680" y="904960"/>
            <a:ext cx="1440000" cy="1097142"/>
            <a:chOff x="251680" y="904960"/>
            <a:chExt cx="1440000" cy="1097142"/>
          </a:xfrm>
        </p:grpSpPr>
        <p:sp>
          <p:nvSpPr>
            <p:cNvPr id="92" name="Textfeld 91"/>
            <p:cNvSpPr txBox="1"/>
            <p:nvPr/>
          </p:nvSpPr>
          <p:spPr>
            <a:xfrm>
              <a:off x="261478" y="908157"/>
              <a:ext cx="74480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Für Wen?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371905" y="1226919"/>
              <a:ext cx="56642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Damen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373597" y="1455491"/>
              <a:ext cx="540780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Herren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373597" y="1684062"/>
              <a:ext cx="515132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Kinder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hteck 95"/>
            <p:cNvSpPr/>
            <p:nvPr/>
          </p:nvSpPr>
          <p:spPr>
            <a:xfrm>
              <a:off x="251680" y="904960"/>
              <a:ext cx="1440000" cy="10971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7" name="Textfeld 96"/>
          <p:cNvSpPr txBox="1"/>
          <p:nvPr/>
        </p:nvSpPr>
        <p:spPr>
          <a:xfrm>
            <a:off x="86804" y="677496"/>
            <a:ext cx="1440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indent="-145454"/>
            <a:r>
              <a:rPr lang="de-DE" sz="1200" i="1" dirty="0" smtClean="0">
                <a:latin typeface="Arial" pitchFamily="34" charset="0"/>
                <a:cs typeface="Arial" pitchFamily="34" charset="0"/>
              </a:rPr>
              <a:t>Links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9" name="Gruppieren 178"/>
          <p:cNvGrpSpPr/>
          <p:nvPr/>
        </p:nvGrpSpPr>
        <p:grpSpPr>
          <a:xfrm>
            <a:off x="4263887" y="891695"/>
            <a:ext cx="1440000" cy="1097145"/>
            <a:chOff x="4263887" y="692696"/>
            <a:chExt cx="1440000" cy="1097145"/>
          </a:xfrm>
        </p:grpSpPr>
        <p:sp>
          <p:nvSpPr>
            <p:cNvPr id="7" name="Textfeld 6"/>
            <p:cNvSpPr txBox="1"/>
            <p:nvPr/>
          </p:nvSpPr>
          <p:spPr>
            <a:xfrm>
              <a:off x="4282515" y="695893"/>
              <a:ext cx="499102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4434910" y="1107323"/>
              <a:ext cx="152396" cy="13714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4434910" y="1313038"/>
              <a:ext cx="152396" cy="13714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4434910" y="1518752"/>
              <a:ext cx="152396" cy="13714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688903" y="1015894"/>
              <a:ext cx="644976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X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4688903" y="1244467"/>
              <a:ext cx="64221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Y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4688903" y="1473039"/>
              <a:ext cx="636960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Z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hteck 50"/>
            <p:cNvSpPr/>
            <p:nvPr/>
          </p:nvSpPr>
          <p:spPr>
            <a:xfrm>
              <a:off x="4263887" y="692696"/>
              <a:ext cx="1440000" cy="109714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5" name="Textfeld 74"/>
          <p:cNvSpPr txBox="1"/>
          <p:nvPr/>
        </p:nvSpPr>
        <p:spPr>
          <a:xfrm>
            <a:off x="4094924" y="667340"/>
            <a:ext cx="1440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indent="-145454"/>
            <a:r>
              <a:rPr lang="de-DE" sz="1200" i="1" dirty="0" smtClean="0">
                <a:latin typeface="Arial" pitchFamily="34" charset="0"/>
                <a:cs typeface="Arial" pitchFamily="34" charset="0"/>
              </a:rPr>
              <a:t>Checkboxen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4115165" y="2018657"/>
            <a:ext cx="1440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indent="-145454"/>
            <a:r>
              <a:rPr lang="de-DE" sz="1200" i="1" dirty="0" smtClean="0">
                <a:latin typeface="Arial" pitchFamily="34" charset="0"/>
                <a:cs typeface="Arial" pitchFamily="34" charset="0"/>
              </a:rPr>
              <a:t>Farbfelder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2" name="Gruppieren 151"/>
          <p:cNvGrpSpPr/>
          <p:nvPr/>
        </p:nvGrpSpPr>
        <p:grpSpPr>
          <a:xfrm>
            <a:off x="4282515" y="2252725"/>
            <a:ext cx="1440000" cy="1097143"/>
            <a:chOff x="4282515" y="2082554"/>
            <a:chExt cx="1440000" cy="1097143"/>
          </a:xfrm>
        </p:grpSpPr>
        <p:sp>
          <p:nvSpPr>
            <p:cNvPr id="68" name="Textfeld 67"/>
            <p:cNvSpPr txBox="1"/>
            <p:nvPr/>
          </p:nvSpPr>
          <p:spPr>
            <a:xfrm>
              <a:off x="4282515" y="2089680"/>
              <a:ext cx="473455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Farbe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hteck 79"/>
            <p:cNvSpPr/>
            <p:nvPr/>
          </p:nvSpPr>
          <p:spPr>
            <a:xfrm>
              <a:off x="4386289" y="2477271"/>
              <a:ext cx="304792" cy="137143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hteck 80"/>
            <p:cNvSpPr/>
            <p:nvPr/>
          </p:nvSpPr>
          <p:spPr>
            <a:xfrm>
              <a:off x="4852686" y="2477261"/>
              <a:ext cx="304792" cy="137143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hteck 82"/>
            <p:cNvSpPr/>
            <p:nvPr/>
          </p:nvSpPr>
          <p:spPr>
            <a:xfrm>
              <a:off x="4282515" y="2082554"/>
              <a:ext cx="1440000" cy="109714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hteck 87"/>
            <p:cNvSpPr/>
            <p:nvPr/>
          </p:nvSpPr>
          <p:spPr>
            <a:xfrm>
              <a:off x="4386288" y="2701044"/>
              <a:ext cx="304792" cy="137143"/>
            </a:xfrm>
            <a:prstGeom prst="rect">
              <a:avLst/>
            </a:prstGeom>
            <a:solidFill>
              <a:srgbClr val="92D05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hteck 88"/>
            <p:cNvSpPr/>
            <p:nvPr/>
          </p:nvSpPr>
          <p:spPr>
            <a:xfrm>
              <a:off x="4852686" y="2701034"/>
              <a:ext cx="304792" cy="137143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hteck 89"/>
            <p:cNvSpPr/>
            <p:nvPr/>
          </p:nvSpPr>
          <p:spPr>
            <a:xfrm>
              <a:off x="4386267" y="2918774"/>
              <a:ext cx="304792" cy="137143"/>
            </a:xfrm>
            <a:prstGeom prst="rect">
              <a:avLst/>
            </a:prstGeom>
            <a:solidFill>
              <a:srgbClr val="7030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hteck 90"/>
            <p:cNvSpPr/>
            <p:nvPr/>
          </p:nvSpPr>
          <p:spPr>
            <a:xfrm>
              <a:off x="4852686" y="2918763"/>
              <a:ext cx="304792" cy="13714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5333713" y="2477260"/>
              <a:ext cx="304792" cy="137143"/>
            </a:xfrm>
            <a:prstGeom prst="rect">
              <a:avLst/>
            </a:prstGeom>
            <a:solidFill>
              <a:srgbClr val="0070C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hteck 105"/>
            <p:cNvSpPr/>
            <p:nvPr/>
          </p:nvSpPr>
          <p:spPr>
            <a:xfrm>
              <a:off x="5333713" y="2701033"/>
              <a:ext cx="304792" cy="137143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hteck 106"/>
            <p:cNvSpPr/>
            <p:nvPr/>
          </p:nvSpPr>
          <p:spPr>
            <a:xfrm>
              <a:off x="5333713" y="2918763"/>
              <a:ext cx="304792" cy="13714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9" name="Textfeld 78"/>
          <p:cNvSpPr txBox="1"/>
          <p:nvPr/>
        </p:nvSpPr>
        <p:spPr>
          <a:xfrm>
            <a:off x="4109660" y="3874467"/>
            <a:ext cx="1016872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indent="-145454"/>
            <a:r>
              <a:rPr lang="de-DE" sz="1200" i="1" dirty="0" smtClean="0">
                <a:latin typeface="Arial" pitchFamily="34" charset="0"/>
                <a:cs typeface="Arial" pitchFamily="34" charset="0"/>
              </a:rPr>
              <a:t>Schieberegler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Gruppieren 108"/>
          <p:cNvGrpSpPr/>
          <p:nvPr/>
        </p:nvGrpSpPr>
        <p:grpSpPr>
          <a:xfrm>
            <a:off x="4269576" y="4094935"/>
            <a:ext cx="1440000" cy="1097143"/>
            <a:chOff x="3929058" y="2385813"/>
            <a:chExt cx="1440000" cy="1097143"/>
          </a:xfrm>
        </p:grpSpPr>
        <p:sp>
          <p:nvSpPr>
            <p:cNvPr id="59" name="Textfeld 58"/>
            <p:cNvSpPr txBox="1"/>
            <p:nvPr/>
          </p:nvSpPr>
          <p:spPr>
            <a:xfrm>
              <a:off x="3929301" y="2392928"/>
              <a:ext cx="422158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Preis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3929058" y="2385813"/>
              <a:ext cx="1440000" cy="109714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6" name="Gruppieren 85"/>
            <p:cNvGrpSpPr/>
            <p:nvPr/>
          </p:nvGrpSpPr>
          <p:grpSpPr>
            <a:xfrm>
              <a:off x="4090277" y="2781500"/>
              <a:ext cx="1118048" cy="228571"/>
              <a:chOff x="4198491" y="2895993"/>
              <a:chExt cx="1118048" cy="228571"/>
            </a:xfrm>
          </p:grpSpPr>
          <p:cxnSp>
            <p:nvCxnSpPr>
              <p:cNvPr id="65" name="Gerade Verbindung 64"/>
              <p:cNvCxnSpPr/>
              <p:nvPr/>
            </p:nvCxnSpPr>
            <p:spPr>
              <a:xfrm>
                <a:off x="4223890" y="3010278"/>
                <a:ext cx="1044000" cy="60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ichtungspfeil 65"/>
              <p:cNvSpPr/>
              <p:nvPr/>
            </p:nvSpPr>
            <p:spPr>
              <a:xfrm rot="5400000">
                <a:off x="4135004" y="2959480"/>
                <a:ext cx="228571" cy="101597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Richtungspfeil 66"/>
              <p:cNvSpPr/>
              <p:nvPr/>
            </p:nvSpPr>
            <p:spPr>
              <a:xfrm rot="5400000">
                <a:off x="5151455" y="2959480"/>
                <a:ext cx="228571" cy="101597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9" name="Gerade Verbindung 68"/>
              <p:cNvCxnSpPr/>
              <p:nvPr/>
            </p:nvCxnSpPr>
            <p:spPr>
              <a:xfrm rot="5400000">
                <a:off x="4406769" y="3011502"/>
                <a:ext cx="91429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 Verbindung 69"/>
              <p:cNvCxnSpPr/>
              <p:nvPr/>
            </p:nvCxnSpPr>
            <p:spPr>
              <a:xfrm rot="5400000">
                <a:off x="4609964" y="3011502"/>
                <a:ext cx="91429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70"/>
              <p:cNvCxnSpPr/>
              <p:nvPr/>
            </p:nvCxnSpPr>
            <p:spPr>
              <a:xfrm rot="5400000">
                <a:off x="4813158" y="3011502"/>
                <a:ext cx="91429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 Verbindung 71"/>
              <p:cNvCxnSpPr/>
              <p:nvPr/>
            </p:nvCxnSpPr>
            <p:spPr>
              <a:xfrm rot="5400000">
                <a:off x="5016356" y="3011502"/>
                <a:ext cx="91429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feld 97"/>
            <p:cNvSpPr txBox="1"/>
            <p:nvPr/>
          </p:nvSpPr>
          <p:spPr>
            <a:xfrm>
              <a:off x="4016380" y="302875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4928948" y="3028755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100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Textfeld 77"/>
          <p:cNvSpPr txBox="1"/>
          <p:nvPr/>
        </p:nvSpPr>
        <p:spPr>
          <a:xfrm>
            <a:off x="4109661" y="5252558"/>
            <a:ext cx="1016871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indent="-145454" algn="ctr"/>
            <a:r>
              <a:rPr lang="de-DE" sz="1200" i="1" dirty="0" smtClean="0">
                <a:latin typeface="Arial" pitchFamily="34" charset="0"/>
                <a:cs typeface="Arial" pitchFamily="34" charset="0"/>
              </a:rPr>
              <a:t>Eingabefelder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itel 1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2656"/>
          </a:xfrm>
        </p:spPr>
        <p:txBody>
          <a:bodyPr/>
          <a:lstStyle/>
          <a:p>
            <a:r>
              <a:rPr lang="de-DE" dirty="0" smtClean="0"/>
              <a:t>Auswahlelemente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142876" y="332656"/>
            <a:ext cx="216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Einfachauswahl</a:t>
            </a:r>
            <a:endParaRPr lang="de-DE" b="1" dirty="0"/>
          </a:p>
        </p:txBody>
      </p:sp>
      <p:sp>
        <p:nvSpPr>
          <p:cNvPr id="117" name="Textfeld 116"/>
          <p:cNvSpPr txBox="1"/>
          <p:nvPr/>
        </p:nvSpPr>
        <p:spPr>
          <a:xfrm>
            <a:off x="4177955" y="332656"/>
            <a:ext cx="216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Mehrfachauswahl</a:t>
            </a:r>
            <a:endParaRPr lang="de-DE" b="1" dirty="0"/>
          </a:p>
        </p:txBody>
      </p:sp>
      <p:sp>
        <p:nvSpPr>
          <p:cNvPr id="119" name="Textfeld 118"/>
          <p:cNvSpPr txBox="1"/>
          <p:nvPr/>
        </p:nvSpPr>
        <p:spPr>
          <a:xfrm>
            <a:off x="4207411" y="3535894"/>
            <a:ext cx="216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Intervallauswahl</a:t>
            </a:r>
            <a:endParaRPr lang="de-DE" b="1" dirty="0"/>
          </a:p>
        </p:txBody>
      </p:sp>
      <p:grpSp>
        <p:nvGrpSpPr>
          <p:cNvPr id="180" name="Gruppieren 179"/>
          <p:cNvGrpSpPr/>
          <p:nvPr/>
        </p:nvGrpSpPr>
        <p:grpSpPr>
          <a:xfrm>
            <a:off x="6012160" y="891692"/>
            <a:ext cx="1440000" cy="1097145"/>
            <a:chOff x="6012160" y="692693"/>
            <a:chExt cx="1440000" cy="1097145"/>
          </a:xfrm>
        </p:grpSpPr>
        <p:grpSp>
          <p:nvGrpSpPr>
            <p:cNvPr id="129" name="Gruppieren 101"/>
            <p:cNvGrpSpPr/>
            <p:nvPr/>
          </p:nvGrpSpPr>
          <p:grpSpPr>
            <a:xfrm>
              <a:off x="6012160" y="692693"/>
              <a:ext cx="1440000" cy="1097145"/>
              <a:chOff x="348342" y="2692854"/>
              <a:chExt cx="1020500" cy="864000"/>
            </a:xfrm>
          </p:grpSpPr>
          <p:sp>
            <p:nvSpPr>
              <p:cNvPr id="131" name="Textfeld 130"/>
              <p:cNvSpPr txBox="1"/>
              <p:nvPr/>
            </p:nvSpPr>
            <p:spPr>
              <a:xfrm>
                <a:off x="361543" y="2695372"/>
                <a:ext cx="353704" cy="202678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spAutoFit/>
              </a:bodyPr>
              <a:lstStyle/>
              <a:p>
                <a:r>
                  <a:rPr lang="de-DE" sz="1200" dirty="0" smtClean="0">
                    <a:latin typeface="Arial" pitchFamily="34" charset="0"/>
                    <a:cs typeface="Arial" pitchFamily="34" charset="0"/>
                  </a:rPr>
                  <a:t>Marke</a:t>
                </a:r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echteck 131"/>
              <p:cNvSpPr/>
              <p:nvPr/>
            </p:nvSpPr>
            <p:spPr>
              <a:xfrm>
                <a:off x="469543" y="3181372"/>
                <a:ext cx="108000" cy="108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echteck 132"/>
              <p:cNvSpPr/>
              <p:nvPr/>
            </p:nvSpPr>
            <p:spPr>
              <a:xfrm>
                <a:off x="469543" y="3354624"/>
                <a:ext cx="108000" cy="108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Textfeld 133"/>
              <p:cNvSpPr txBox="1"/>
              <p:nvPr/>
            </p:nvSpPr>
            <p:spPr>
              <a:xfrm>
                <a:off x="649543" y="2947372"/>
                <a:ext cx="468442" cy="202678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spAutoFit/>
              </a:bodyPr>
              <a:lstStyle/>
              <a:p>
                <a:r>
                  <a:rPr lang="de-DE" sz="1200" b="1" dirty="0" smtClean="0">
                    <a:latin typeface="Arial" pitchFamily="34" charset="0"/>
                    <a:cs typeface="Arial" pitchFamily="34" charset="0"/>
                  </a:rPr>
                  <a:t>Marke X</a:t>
                </a:r>
                <a:endParaRPr lang="de-DE" sz="12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Textfeld 134"/>
              <p:cNvSpPr txBox="1"/>
              <p:nvPr/>
            </p:nvSpPr>
            <p:spPr>
              <a:xfrm>
                <a:off x="649543" y="3127373"/>
                <a:ext cx="455128" cy="202678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spAutoFit/>
              </a:bodyPr>
              <a:lstStyle/>
              <a:p>
                <a:r>
                  <a:rPr lang="de-DE" sz="1200" dirty="0" smtClean="0">
                    <a:latin typeface="Arial" pitchFamily="34" charset="0"/>
                    <a:cs typeface="Arial" pitchFamily="34" charset="0"/>
                  </a:rPr>
                  <a:t>Marke Y</a:t>
                </a:r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Textfeld 135"/>
              <p:cNvSpPr txBox="1"/>
              <p:nvPr/>
            </p:nvSpPr>
            <p:spPr>
              <a:xfrm>
                <a:off x="649543" y="3307373"/>
                <a:ext cx="451401" cy="202678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spAutoFit/>
              </a:bodyPr>
              <a:lstStyle/>
              <a:p>
                <a:r>
                  <a:rPr lang="de-DE" sz="1200" dirty="0" smtClean="0">
                    <a:latin typeface="Arial" pitchFamily="34" charset="0"/>
                    <a:cs typeface="Arial" pitchFamily="34" charset="0"/>
                  </a:rPr>
                  <a:t>Marke Z</a:t>
                </a:r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hteck 136"/>
              <p:cNvSpPr/>
              <p:nvPr/>
            </p:nvSpPr>
            <p:spPr>
              <a:xfrm>
                <a:off x="348342" y="2692854"/>
                <a:ext cx="1020500" cy="864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0" name="Rechteck 129"/>
            <p:cNvSpPr/>
            <p:nvPr/>
          </p:nvSpPr>
          <p:spPr>
            <a:xfrm>
              <a:off x="6069647" y="97619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  <a:sym typeface="Wingdings"/>
                </a:rPr>
                <a:t></a:t>
              </a:r>
              <a:endParaRPr lang="de-DE" dirty="0"/>
            </a:p>
          </p:txBody>
        </p:sp>
      </p:grpSp>
      <p:grpSp>
        <p:nvGrpSpPr>
          <p:cNvPr id="139" name="Gruppieren 107"/>
          <p:cNvGrpSpPr/>
          <p:nvPr/>
        </p:nvGrpSpPr>
        <p:grpSpPr>
          <a:xfrm>
            <a:off x="6012158" y="2259850"/>
            <a:ext cx="1440000" cy="1097142"/>
            <a:chOff x="4680943" y="2699993"/>
            <a:chExt cx="1020500" cy="863998"/>
          </a:xfrm>
        </p:grpSpPr>
        <p:sp>
          <p:nvSpPr>
            <p:cNvPr id="140" name="Textfeld 139"/>
            <p:cNvSpPr txBox="1"/>
            <p:nvPr/>
          </p:nvSpPr>
          <p:spPr>
            <a:xfrm>
              <a:off x="4680943" y="2705605"/>
              <a:ext cx="335528" cy="202678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Farbe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hteck 140"/>
            <p:cNvSpPr/>
            <p:nvPr/>
          </p:nvSpPr>
          <p:spPr>
            <a:xfrm>
              <a:off x="4754486" y="3010832"/>
              <a:ext cx="216000" cy="108000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hteck 141"/>
            <p:cNvSpPr/>
            <p:nvPr/>
          </p:nvSpPr>
          <p:spPr>
            <a:xfrm>
              <a:off x="5085012" y="3010824"/>
              <a:ext cx="216000" cy="108000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hteck 142"/>
            <p:cNvSpPr/>
            <p:nvPr/>
          </p:nvSpPr>
          <p:spPr>
            <a:xfrm>
              <a:off x="4680943" y="2699993"/>
              <a:ext cx="1020500" cy="86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4754485" y="3187053"/>
              <a:ext cx="216000" cy="108000"/>
            </a:xfrm>
            <a:prstGeom prst="rect">
              <a:avLst/>
            </a:prstGeom>
            <a:solidFill>
              <a:srgbClr val="92D05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5085012" y="3187045"/>
              <a:ext cx="216000" cy="108000"/>
            </a:xfrm>
            <a:prstGeom prst="rect">
              <a:avLst/>
            </a:prstGeom>
            <a:solidFill>
              <a:srgbClr val="C00000"/>
            </a:solidFill>
            <a:ln w="19050" cmpd="sng">
              <a:solidFill>
                <a:schemeClr val="tx1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hteck 146"/>
            <p:cNvSpPr/>
            <p:nvPr/>
          </p:nvSpPr>
          <p:spPr>
            <a:xfrm>
              <a:off x="4754470" y="3358515"/>
              <a:ext cx="216000" cy="108000"/>
            </a:xfrm>
            <a:prstGeom prst="rect">
              <a:avLst/>
            </a:prstGeom>
            <a:solidFill>
              <a:srgbClr val="7030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chteck 147"/>
            <p:cNvSpPr/>
            <p:nvPr/>
          </p:nvSpPr>
          <p:spPr>
            <a:xfrm>
              <a:off x="5085012" y="3358506"/>
              <a:ext cx="216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5425907" y="3010823"/>
              <a:ext cx="216000" cy="108000"/>
            </a:xfrm>
            <a:prstGeom prst="rect">
              <a:avLst/>
            </a:prstGeom>
            <a:solidFill>
              <a:srgbClr val="0070C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hteck 149"/>
            <p:cNvSpPr/>
            <p:nvPr/>
          </p:nvSpPr>
          <p:spPr>
            <a:xfrm>
              <a:off x="5425907" y="3187044"/>
              <a:ext cx="216000" cy="108000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hteck 150"/>
            <p:cNvSpPr/>
            <p:nvPr/>
          </p:nvSpPr>
          <p:spPr>
            <a:xfrm>
              <a:off x="5425907" y="3358506"/>
              <a:ext cx="216000" cy="108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4282515" y="5463087"/>
            <a:ext cx="1440000" cy="1097143"/>
            <a:chOff x="4282515" y="5073852"/>
            <a:chExt cx="1440000" cy="1097143"/>
          </a:xfrm>
        </p:grpSpPr>
        <p:sp>
          <p:nvSpPr>
            <p:cNvPr id="41" name="Textfeld 40"/>
            <p:cNvSpPr txBox="1"/>
            <p:nvPr/>
          </p:nvSpPr>
          <p:spPr>
            <a:xfrm>
              <a:off x="4283181" y="5080967"/>
              <a:ext cx="422158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Preis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4869047" y="5422844"/>
              <a:ext cx="26826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>
                  <a:latin typeface="Arial" pitchFamily="34" charset="0"/>
                  <a:cs typeface="Arial" pitchFamily="34" charset="0"/>
                </a:rPr>
                <a:t>bis</a:t>
              </a:r>
            </a:p>
          </p:txBody>
        </p:sp>
        <p:sp>
          <p:nvSpPr>
            <p:cNvPr id="53" name="Rechteck 52"/>
            <p:cNvSpPr/>
            <p:nvPr/>
          </p:nvSpPr>
          <p:spPr>
            <a:xfrm>
              <a:off x="4282515" y="5073852"/>
              <a:ext cx="1440000" cy="109714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Abgerundetes Rechteck 102"/>
            <p:cNvSpPr/>
            <p:nvPr/>
          </p:nvSpPr>
          <p:spPr>
            <a:xfrm>
              <a:off x="4971495" y="5812235"/>
              <a:ext cx="642942" cy="214314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Filtern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Textfeld 153"/>
            <p:cNvSpPr txBox="1"/>
            <p:nvPr/>
          </p:nvSpPr>
          <p:spPr>
            <a:xfrm>
              <a:off x="4506321" y="5463877"/>
              <a:ext cx="362726" cy="22101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lIns="18000" tIns="18000" rIns="18000" bIns="18000" rtlCol="0" anchor="ctr">
              <a:spAutoFit/>
            </a:bodyPr>
            <a:lstStyle/>
            <a:p>
              <a:pPr algn="ctr"/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Textfeld 154"/>
            <p:cNvSpPr txBox="1"/>
            <p:nvPr/>
          </p:nvSpPr>
          <p:spPr>
            <a:xfrm>
              <a:off x="5137316" y="5463877"/>
              <a:ext cx="362726" cy="22101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lIns="18000" tIns="18000" rIns="18000" bIns="18000" rtlCol="0" anchor="ctr">
              <a:spAutoFit/>
            </a:bodyPr>
            <a:lstStyle/>
            <a:p>
              <a:pPr algn="ctr"/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7" name="Gruppieren 156"/>
          <p:cNvGrpSpPr/>
          <p:nvPr/>
        </p:nvGrpSpPr>
        <p:grpSpPr>
          <a:xfrm>
            <a:off x="6012160" y="5463087"/>
            <a:ext cx="1440000" cy="1097143"/>
            <a:chOff x="4282515" y="5073852"/>
            <a:chExt cx="1440000" cy="1097143"/>
          </a:xfrm>
        </p:grpSpPr>
        <p:sp>
          <p:nvSpPr>
            <p:cNvPr id="158" name="Textfeld 157"/>
            <p:cNvSpPr txBox="1"/>
            <p:nvPr/>
          </p:nvSpPr>
          <p:spPr>
            <a:xfrm>
              <a:off x="4283181" y="5080967"/>
              <a:ext cx="1071374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Preis   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20-60 €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Textfeld 158"/>
            <p:cNvSpPr txBox="1"/>
            <p:nvPr/>
          </p:nvSpPr>
          <p:spPr>
            <a:xfrm>
              <a:off x="4869047" y="5422844"/>
              <a:ext cx="26826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>
                  <a:latin typeface="Arial" pitchFamily="34" charset="0"/>
                  <a:cs typeface="Arial" pitchFamily="34" charset="0"/>
                </a:rPr>
                <a:t>bis</a:t>
              </a:r>
            </a:p>
          </p:txBody>
        </p:sp>
        <p:sp>
          <p:nvSpPr>
            <p:cNvPr id="160" name="Rechteck 159"/>
            <p:cNvSpPr/>
            <p:nvPr/>
          </p:nvSpPr>
          <p:spPr>
            <a:xfrm>
              <a:off x="4282515" y="5073852"/>
              <a:ext cx="1440000" cy="109714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Abgerundetes Rechteck 160"/>
            <p:cNvSpPr/>
            <p:nvPr/>
          </p:nvSpPr>
          <p:spPr>
            <a:xfrm>
              <a:off x="4971495" y="5812235"/>
              <a:ext cx="642942" cy="214314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Filtern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Textfeld 161"/>
            <p:cNvSpPr txBox="1"/>
            <p:nvPr/>
          </p:nvSpPr>
          <p:spPr>
            <a:xfrm>
              <a:off x="4506321" y="5463877"/>
              <a:ext cx="362726" cy="22101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lIns="18000" tIns="18000" rIns="18000" bIns="18000" rtlCol="0" anchor="ctr">
              <a:spAutoFit/>
            </a:bodyPr>
            <a:lstStyle/>
            <a:p>
              <a:pPr algn="ctr"/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Textfeld 162"/>
            <p:cNvSpPr txBox="1"/>
            <p:nvPr/>
          </p:nvSpPr>
          <p:spPr>
            <a:xfrm>
              <a:off x="5137316" y="5463877"/>
              <a:ext cx="362726" cy="22101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lIns="18000" tIns="18000" rIns="18000" bIns="18000" rtlCol="0" anchor="ctr">
              <a:spAutoFit/>
            </a:bodyPr>
            <a:lstStyle/>
            <a:p>
              <a:pPr algn="ctr"/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60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1" name="Gruppieren 180"/>
          <p:cNvGrpSpPr/>
          <p:nvPr/>
        </p:nvGrpSpPr>
        <p:grpSpPr>
          <a:xfrm>
            <a:off x="6012160" y="4094935"/>
            <a:ext cx="1440000" cy="1097143"/>
            <a:chOff x="6012160" y="3707260"/>
            <a:chExt cx="1440000" cy="1097143"/>
          </a:xfrm>
        </p:grpSpPr>
        <p:sp>
          <p:nvSpPr>
            <p:cNvPr id="168" name="Textfeld 167"/>
            <p:cNvSpPr txBox="1"/>
            <p:nvPr/>
          </p:nvSpPr>
          <p:spPr>
            <a:xfrm>
              <a:off x="6012403" y="3714375"/>
              <a:ext cx="1071374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Preis   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20-60 €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hteck 168"/>
            <p:cNvSpPr/>
            <p:nvPr/>
          </p:nvSpPr>
          <p:spPr>
            <a:xfrm>
              <a:off x="6012160" y="3707260"/>
              <a:ext cx="1440000" cy="109714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0" name="Gruppieren 85"/>
            <p:cNvGrpSpPr/>
            <p:nvPr/>
          </p:nvGrpSpPr>
          <p:grpSpPr>
            <a:xfrm>
              <a:off x="6197651" y="4102947"/>
              <a:ext cx="1045127" cy="228571"/>
              <a:chOff x="4222763" y="2895993"/>
              <a:chExt cx="1045127" cy="228571"/>
            </a:xfrm>
          </p:grpSpPr>
          <p:cxnSp>
            <p:nvCxnSpPr>
              <p:cNvPr id="172" name="Gerade Verbindung 171"/>
              <p:cNvCxnSpPr/>
              <p:nvPr/>
            </p:nvCxnSpPr>
            <p:spPr>
              <a:xfrm>
                <a:off x="4223890" y="3010278"/>
                <a:ext cx="1044000" cy="60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Richtungspfeil 172"/>
              <p:cNvSpPr/>
              <p:nvPr/>
            </p:nvSpPr>
            <p:spPr>
              <a:xfrm rot="5400000">
                <a:off x="4335029" y="2959480"/>
                <a:ext cx="228571" cy="101597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Richtungspfeil 173"/>
              <p:cNvSpPr/>
              <p:nvPr/>
            </p:nvSpPr>
            <p:spPr>
              <a:xfrm rot="5400000">
                <a:off x="4745055" y="2959480"/>
                <a:ext cx="228571" cy="101597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75" name="Gerade Verbindung 174"/>
              <p:cNvCxnSpPr/>
              <p:nvPr/>
            </p:nvCxnSpPr>
            <p:spPr>
              <a:xfrm rot="5400000">
                <a:off x="4178169" y="3011502"/>
                <a:ext cx="91429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 Verbindung 175"/>
              <p:cNvCxnSpPr/>
              <p:nvPr/>
            </p:nvCxnSpPr>
            <p:spPr>
              <a:xfrm rot="5400000">
                <a:off x="4609964" y="3011502"/>
                <a:ext cx="91429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 Verbindung 176"/>
              <p:cNvCxnSpPr/>
              <p:nvPr/>
            </p:nvCxnSpPr>
            <p:spPr>
              <a:xfrm rot="5400000">
                <a:off x="5219558" y="3011502"/>
                <a:ext cx="91429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 Verbindung 177"/>
              <p:cNvCxnSpPr/>
              <p:nvPr/>
            </p:nvCxnSpPr>
            <p:spPr>
              <a:xfrm rot="5400000">
                <a:off x="5016356" y="3011502"/>
                <a:ext cx="91429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6" name="Textfeld 165"/>
            <p:cNvSpPr txBox="1"/>
            <p:nvPr/>
          </p:nvSpPr>
          <p:spPr>
            <a:xfrm>
              <a:off x="6248707" y="435020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Textfeld 166"/>
            <p:cNvSpPr txBox="1"/>
            <p:nvPr/>
          </p:nvSpPr>
          <p:spPr>
            <a:xfrm>
              <a:off x="6659625" y="435020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60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1" name="Gruppieren 250"/>
          <p:cNvGrpSpPr/>
          <p:nvPr/>
        </p:nvGrpSpPr>
        <p:grpSpPr>
          <a:xfrm>
            <a:off x="1932196" y="5127960"/>
            <a:ext cx="1440000" cy="1097142"/>
            <a:chOff x="230958" y="5043839"/>
            <a:chExt cx="1440000" cy="1097142"/>
          </a:xfrm>
        </p:grpSpPr>
        <p:sp>
          <p:nvSpPr>
            <p:cNvPr id="252" name="Rechteck 251"/>
            <p:cNvSpPr/>
            <p:nvPr/>
          </p:nvSpPr>
          <p:spPr>
            <a:xfrm>
              <a:off x="351189" y="5441255"/>
              <a:ext cx="1188002" cy="22857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Herren</a:t>
              </a:r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Gleichschenkliges Dreieck 252"/>
            <p:cNvSpPr/>
            <p:nvPr/>
          </p:nvSpPr>
          <p:spPr>
            <a:xfrm rot="10800000">
              <a:off x="1333491" y="5512102"/>
              <a:ext cx="152396" cy="91429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4" name="Gerade Verbindung 253"/>
            <p:cNvCxnSpPr/>
            <p:nvPr/>
          </p:nvCxnSpPr>
          <p:spPr>
            <a:xfrm rot="16200000" flipH="1">
              <a:off x="1177207" y="5558311"/>
              <a:ext cx="229811" cy="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Rechteck 254"/>
            <p:cNvSpPr/>
            <p:nvPr/>
          </p:nvSpPr>
          <p:spPr>
            <a:xfrm>
              <a:off x="230958" y="5043839"/>
              <a:ext cx="1440000" cy="10971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0" name="Gruppieren 269"/>
          <p:cNvGrpSpPr/>
          <p:nvPr/>
        </p:nvGrpSpPr>
        <p:grpSpPr>
          <a:xfrm>
            <a:off x="262374" y="3737309"/>
            <a:ext cx="1440000" cy="1097142"/>
            <a:chOff x="262374" y="3645024"/>
            <a:chExt cx="1440000" cy="1097142"/>
          </a:xfrm>
        </p:grpSpPr>
        <p:sp>
          <p:nvSpPr>
            <p:cNvPr id="3" name="Rechteck 2"/>
            <p:cNvSpPr/>
            <p:nvPr/>
          </p:nvSpPr>
          <p:spPr>
            <a:xfrm>
              <a:off x="262374" y="3645024"/>
              <a:ext cx="1440000" cy="10971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263101" y="3648221"/>
              <a:ext cx="74480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Für Wen?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7" name="Gruppieren 266"/>
            <p:cNvGrpSpPr/>
            <p:nvPr/>
          </p:nvGrpSpPr>
          <p:grpSpPr>
            <a:xfrm>
              <a:off x="429355" y="3968221"/>
              <a:ext cx="793379" cy="257369"/>
              <a:chOff x="429355" y="3968221"/>
              <a:chExt cx="793379" cy="257369"/>
            </a:xfrm>
          </p:grpSpPr>
          <p:sp>
            <p:nvSpPr>
              <p:cNvPr id="24" name="Textfeld 23"/>
              <p:cNvSpPr txBox="1"/>
              <p:nvPr/>
            </p:nvSpPr>
            <p:spPr>
              <a:xfrm>
                <a:off x="656305" y="3968221"/>
                <a:ext cx="566429" cy="257369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>
                <a:spAutoFit/>
              </a:bodyPr>
              <a:lstStyle/>
              <a:p>
                <a:r>
                  <a:rPr lang="de-DE" sz="1200" dirty="0" smtClean="0">
                    <a:latin typeface="Arial" pitchFamily="34" charset="0"/>
                    <a:cs typeface="Arial" pitchFamily="34" charset="0"/>
                  </a:rPr>
                  <a:t>Damen</a:t>
                </a:r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" name="Ellipse 261"/>
              <p:cNvSpPr/>
              <p:nvPr/>
            </p:nvSpPr>
            <p:spPr>
              <a:xfrm>
                <a:off x="429355" y="4028606"/>
                <a:ext cx="136598" cy="13659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68" name="Gruppieren 267"/>
            <p:cNvGrpSpPr/>
            <p:nvPr/>
          </p:nvGrpSpPr>
          <p:grpSpPr>
            <a:xfrm>
              <a:off x="429355" y="4196792"/>
              <a:ext cx="767730" cy="257369"/>
              <a:chOff x="429355" y="4196793"/>
              <a:chExt cx="767730" cy="257369"/>
            </a:xfrm>
          </p:grpSpPr>
          <p:sp>
            <p:nvSpPr>
              <p:cNvPr id="25" name="Textfeld 24"/>
              <p:cNvSpPr txBox="1"/>
              <p:nvPr/>
            </p:nvSpPr>
            <p:spPr>
              <a:xfrm>
                <a:off x="656305" y="4196793"/>
                <a:ext cx="540780" cy="257369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>
                <a:spAutoFit/>
              </a:bodyPr>
              <a:lstStyle/>
              <a:p>
                <a:r>
                  <a:rPr lang="de-DE" sz="1200" dirty="0" smtClean="0">
                    <a:latin typeface="Arial" pitchFamily="34" charset="0"/>
                    <a:cs typeface="Arial" pitchFamily="34" charset="0"/>
                  </a:rPr>
                  <a:t>Herren</a:t>
                </a:r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Ellipse 264"/>
              <p:cNvSpPr/>
              <p:nvPr/>
            </p:nvSpPr>
            <p:spPr>
              <a:xfrm>
                <a:off x="429355" y="4257178"/>
                <a:ext cx="136598" cy="13659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69" name="Gruppieren 268"/>
            <p:cNvGrpSpPr/>
            <p:nvPr/>
          </p:nvGrpSpPr>
          <p:grpSpPr>
            <a:xfrm>
              <a:off x="429355" y="4425364"/>
              <a:ext cx="742082" cy="257369"/>
              <a:chOff x="429355" y="4425364"/>
              <a:chExt cx="742082" cy="257369"/>
            </a:xfrm>
          </p:grpSpPr>
          <p:sp>
            <p:nvSpPr>
              <p:cNvPr id="26" name="Textfeld 25"/>
              <p:cNvSpPr txBox="1"/>
              <p:nvPr/>
            </p:nvSpPr>
            <p:spPr>
              <a:xfrm>
                <a:off x="656305" y="4425364"/>
                <a:ext cx="515132" cy="257369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>
                <a:spAutoFit/>
              </a:bodyPr>
              <a:lstStyle/>
              <a:p>
                <a:r>
                  <a:rPr lang="de-DE" sz="1200" dirty="0" smtClean="0">
                    <a:latin typeface="Arial" pitchFamily="34" charset="0"/>
                    <a:cs typeface="Arial" pitchFamily="34" charset="0"/>
                  </a:rPr>
                  <a:t>Kinder</a:t>
                </a:r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Ellipse 265"/>
              <p:cNvSpPr/>
              <p:nvPr/>
            </p:nvSpPr>
            <p:spPr>
              <a:xfrm>
                <a:off x="429355" y="4485749"/>
                <a:ext cx="136598" cy="13659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88" name="Gruppieren 287"/>
          <p:cNvGrpSpPr/>
          <p:nvPr/>
        </p:nvGrpSpPr>
        <p:grpSpPr>
          <a:xfrm>
            <a:off x="1907704" y="3737309"/>
            <a:ext cx="1440000" cy="1097142"/>
            <a:chOff x="1907704" y="3906272"/>
            <a:chExt cx="1440000" cy="1097142"/>
          </a:xfrm>
        </p:grpSpPr>
        <p:sp>
          <p:nvSpPr>
            <p:cNvPr id="272" name="Rechteck 271"/>
            <p:cNvSpPr/>
            <p:nvPr/>
          </p:nvSpPr>
          <p:spPr>
            <a:xfrm>
              <a:off x="1907704" y="3906272"/>
              <a:ext cx="1440000" cy="10971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3" name="Textfeld 272"/>
            <p:cNvSpPr txBox="1"/>
            <p:nvPr/>
          </p:nvSpPr>
          <p:spPr>
            <a:xfrm>
              <a:off x="1908431" y="3909469"/>
              <a:ext cx="74480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Für Wen?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4" name="Gruppieren 273"/>
            <p:cNvGrpSpPr/>
            <p:nvPr/>
          </p:nvGrpSpPr>
          <p:grpSpPr>
            <a:xfrm>
              <a:off x="2074685" y="4229469"/>
              <a:ext cx="793379" cy="257369"/>
              <a:chOff x="429355" y="3968221"/>
              <a:chExt cx="793379" cy="257369"/>
            </a:xfrm>
          </p:grpSpPr>
          <p:sp>
            <p:nvSpPr>
              <p:cNvPr id="281" name="Textfeld 280"/>
              <p:cNvSpPr txBox="1"/>
              <p:nvPr/>
            </p:nvSpPr>
            <p:spPr>
              <a:xfrm>
                <a:off x="656305" y="3968221"/>
                <a:ext cx="566429" cy="257369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>
                <a:spAutoFit/>
              </a:bodyPr>
              <a:lstStyle/>
              <a:p>
                <a:r>
                  <a:rPr lang="de-DE" sz="1200" dirty="0" smtClean="0">
                    <a:latin typeface="Arial" pitchFamily="34" charset="0"/>
                    <a:cs typeface="Arial" pitchFamily="34" charset="0"/>
                  </a:rPr>
                  <a:t>Damen</a:t>
                </a:r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" name="Ellipse 281"/>
              <p:cNvSpPr/>
              <p:nvPr/>
            </p:nvSpPr>
            <p:spPr>
              <a:xfrm>
                <a:off x="429355" y="4028606"/>
                <a:ext cx="136598" cy="13659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79" name="Textfeld 278"/>
            <p:cNvSpPr txBox="1"/>
            <p:nvPr/>
          </p:nvSpPr>
          <p:spPr>
            <a:xfrm>
              <a:off x="2301635" y="4458040"/>
              <a:ext cx="566428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Herren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6" name="Gruppieren 275"/>
            <p:cNvGrpSpPr/>
            <p:nvPr/>
          </p:nvGrpSpPr>
          <p:grpSpPr>
            <a:xfrm>
              <a:off x="2074685" y="4686612"/>
              <a:ext cx="742082" cy="257369"/>
              <a:chOff x="429355" y="4425364"/>
              <a:chExt cx="742082" cy="257369"/>
            </a:xfrm>
          </p:grpSpPr>
          <p:sp>
            <p:nvSpPr>
              <p:cNvPr id="277" name="Textfeld 276"/>
              <p:cNvSpPr txBox="1"/>
              <p:nvPr/>
            </p:nvSpPr>
            <p:spPr>
              <a:xfrm>
                <a:off x="656305" y="4425364"/>
                <a:ext cx="515132" cy="257369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>
                <a:spAutoFit/>
              </a:bodyPr>
              <a:lstStyle/>
              <a:p>
                <a:r>
                  <a:rPr lang="de-DE" sz="1200" dirty="0" smtClean="0">
                    <a:latin typeface="Arial" pitchFamily="34" charset="0"/>
                    <a:cs typeface="Arial" pitchFamily="34" charset="0"/>
                  </a:rPr>
                  <a:t>Kinder</a:t>
                </a:r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Ellipse 277"/>
              <p:cNvSpPr/>
              <p:nvPr/>
            </p:nvSpPr>
            <p:spPr>
              <a:xfrm>
                <a:off x="429355" y="4485749"/>
                <a:ext cx="136598" cy="13659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87" name="Gruppieren 286"/>
            <p:cNvGrpSpPr/>
            <p:nvPr/>
          </p:nvGrpSpPr>
          <p:grpSpPr>
            <a:xfrm>
              <a:off x="2071706" y="4504669"/>
              <a:ext cx="136598" cy="136598"/>
              <a:chOff x="2071706" y="4504669"/>
              <a:chExt cx="136598" cy="136598"/>
            </a:xfrm>
          </p:grpSpPr>
          <p:sp>
            <p:nvSpPr>
              <p:cNvPr id="285" name="Ellipse 284"/>
              <p:cNvSpPr/>
              <p:nvPr/>
            </p:nvSpPr>
            <p:spPr>
              <a:xfrm>
                <a:off x="2071706" y="4504669"/>
                <a:ext cx="136598" cy="13659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6" name="Ellipse 285"/>
              <p:cNvSpPr/>
              <p:nvPr/>
            </p:nvSpPr>
            <p:spPr>
              <a:xfrm rot="11662708" flipV="1">
                <a:off x="2101279" y="4534243"/>
                <a:ext cx="77452" cy="77450"/>
              </a:xfrm>
              <a:prstGeom prst="ellipse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grpSp>
        <p:nvGrpSpPr>
          <p:cNvPr id="297" name="Gruppieren 296"/>
          <p:cNvGrpSpPr/>
          <p:nvPr/>
        </p:nvGrpSpPr>
        <p:grpSpPr>
          <a:xfrm>
            <a:off x="1907704" y="2273112"/>
            <a:ext cx="1440000" cy="1097142"/>
            <a:chOff x="221160" y="2273112"/>
            <a:chExt cx="1440000" cy="1097142"/>
          </a:xfrm>
        </p:grpSpPr>
        <p:sp>
          <p:nvSpPr>
            <p:cNvPr id="298" name="Textfeld 297"/>
            <p:cNvSpPr txBox="1"/>
            <p:nvPr/>
          </p:nvSpPr>
          <p:spPr>
            <a:xfrm>
              <a:off x="230958" y="2276309"/>
              <a:ext cx="74480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Für Wen?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9" name="Textfeld 298"/>
            <p:cNvSpPr txBox="1"/>
            <p:nvPr/>
          </p:nvSpPr>
          <p:spPr>
            <a:xfrm>
              <a:off x="341386" y="2595071"/>
              <a:ext cx="584062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b="1" u="sng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Damen</a:t>
              </a:r>
              <a:endParaRPr lang="de-DE" sz="1200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0" name="Textfeld 299"/>
            <p:cNvSpPr txBox="1"/>
            <p:nvPr/>
          </p:nvSpPr>
          <p:spPr>
            <a:xfrm>
              <a:off x="489229" y="2823643"/>
              <a:ext cx="542383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b="1" u="sng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Hosen</a:t>
              </a:r>
              <a:endParaRPr lang="de-DE" sz="1200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1" name="Textfeld 300"/>
            <p:cNvSpPr txBox="1"/>
            <p:nvPr/>
          </p:nvSpPr>
          <p:spPr>
            <a:xfrm>
              <a:off x="489229" y="3052214"/>
              <a:ext cx="507117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Röcke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" name="Rechteck 301"/>
            <p:cNvSpPr/>
            <p:nvPr/>
          </p:nvSpPr>
          <p:spPr>
            <a:xfrm>
              <a:off x="221160" y="2273112"/>
              <a:ext cx="1440000" cy="10971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5" name="Gruppieren 304"/>
          <p:cNvGrpSpPr/>
          <p:nvPr/>
        </p:nvGrpSpPr>
        <p:grpSpPr>
          <a:xfrm>
            <a:off x="1891992" y="904960"/>
            <a:ext cx="1440000" cy="1097142"/>
            <a:chOff x="251680" y="904960"/>
            <a:chExt cx="1440000" cy="1097142"/>
          </a:xfrm>
        </p:grpSpPr>
        <p:sp>
          <p:nvSpPr>
            <p:cNvPr id="306" name="Textfeld 305"/>
            <p:cNvSpPr txBox="1"/>
            <p:nvPr/>
          </p:nvSpPr>
          <p:spPr>
            <a:xfrm>
              <a:off x="261478" y="908157"/>
              <a:ext cx="74480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Für Wen?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" name="Textfeld 306"/>
            <p:cNvSpPr txBox="1"/>
            <p:nvPr/>
          </p:nvSpPr>
          <p:spPr>
            <a:xfrm>
              <a:off x="371905" y="1226919"/>
              <a:ext cx="566429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Damen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" name="Textfeld 307"/>
            <p:cNvSpPr txBox="1"/>
            <p:nvPr/>
          </p:nvSpPr>
          <p:spPr>
            <a:xfrm>
              <a:off x="373597" y="1455491"/>
              <a:ext cx="566428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b="1" u="sng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Herren</a:t>
              </a:r>
              <a:endParaRPr lang="de-DE" sz="1200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" name="Textfeld 308"/>
            <p:cNvSpPr txBox="1"/>
            <p:nvPr/>
          </p:nvSpPr>
          <p:spPr>
            <a:xfrm>
              <a:off x="373597" y="1684062"/>
              <a:ext cx="515132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Kinder</a:t>
              </a:r>
              <a:endParaRPr lang="de-DE" sz="12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" name="Rechteck 309"/>
            <p:cNvSpPr/>
            <p:nvPr/>
          </p:nvSpPr>
          <p:spPr>
            <a:xfrm>
              <a:off x="251680" y="904960"/>
              <a:ext cx="1440000" cy="10971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estreifter Pfeil nach rechts 26"/>
          <p:cNvSpPr/>
          <p:nvPr/>
        </p:nvSpPr>
        <p:spPr>
          <a:xfrm>
            <a:off x="4275511" y="2470069"/>
            <a:ext cx="360000" cy="432000"/>
          </a:xfrm>
          <a:prstGeom prst="stripedRightArrow">
            <a:avLst>
              <a:gd name="adj1" fmla="val 45238"/>
              <a:gd name="adj2" fmla="val 50000"/>
            </a:avLst>
          </a:prstGeom>
          <a:ln w="1270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uppieren 43"/>
          <p:cNvGrpSpPr/>
          <p:nvPr/>
        </p:nvGrpSpPr>
        <p:grpSpPr>
          <a:xfrm>
            <a:off x="2671658" y="1964187"/>
            <a:ext cx="1440176" cy="1146052"/>
            <a:chOff x="2671658" y="1964187"/>
            <a:chExt cx="1440176" cy="1146052"/>
          </a:xfrm>
        </p:grpSpPr>
        <p:sp>
          <p:nvSpPr>
            <p:cNvPr id="3" name="Textfeld 2"/>
            <p:cNvSpPr txBox="1"/>
            <p:nvPr/>
          </p:nvSpPr>
          <p:spPr>
            <a:xfrm>
              <a:off x="2671834" y="1964187"/>
              <a:ext cx="1440000" cy="257369"/>
            </a:xfrm>
            <a:prstGeom prst="rect">
              <a:avLst/>
            </a:prstGeom>
            <a:noFill/>
            <a:ln>
              <a:solidFill>
                <a:srgbClr val="1E1E1E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Marke</a:t>
              </a:r>
            </a:p>
          </p:txBody>
        </p:sp>
        <p:sp>
          <p:nvSpPr>
            <p:cNvPr id="4" name="Rechteck 3"/>
            <p:cNvSpPr/>
            <p:nvPr/>
          </p:nvSpPr>
          <p:spPr>
            <a:xfrm>
              <a:off x="2807324" y="2295469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2807324" y="2476521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2807324" y="2652810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2973035" y="2218706"/>
              <a:ext cx="644976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X</a:t>
              </a: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973035" y="2398706"/>
              <a:ext cx="642218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Y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2973035" y="2578706"/>
              <a:ext cx="636960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Z</a:t>
              </a:r>
            </a:p>
          </p:txBody>
        </p:sp>
        <p:sp>
          <p:nvSpPr>
            <p:cNvPr id="10" name="Rechteck 9"/>
            <p:cNvSpPr/>
            <p:nvPr/>
          </p:nvSpPr>
          <p:spPr>
            <a:xfrm>
              <a:off x="2671834" y="1964188"/>
              <a:ext cx="1440000" cy="1116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" name="Gruppieren 218"/>
            <p:cNvGrpSpPr/>
            <p:nvPr/>
          </p:nvGrpSpPr>
          <p:grpSpPr>
            <a:xfrm>
              <a:off x="2671658" y="2852870"/>
              <a:ext cx="1440175" cy="257369"/>
              <a:chOff x="3599999" y="1421063"/>
              <a:chExt cx="1440175" cy="257369"/>
            </a:xfrm>
          </p:grpSpPr>
          <p:sp>
            <p:nvSpPr>
              <p:cNvPr id="38" name="Textfeld 37"/>
              <p:cNvSpPr txBox="1"/>
              <p:nvPr/>
            </p:nvSpPr>
            <p:spPr>
              <a:xfrm>
                <a:off x="3599999" y="1421063"/>
                <a:ext cx="1440175" cy="25736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1E1E1E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de-DE" sz="1200" b="1" dirty="0" smtClean="0">
                    <a:latin typeface="Arial" pitchFamily="34" charset="0"/>
                    <a:cs typeface="Arial" pitchFamily="34" charset="0"/>
                  </a:rPr>
                  <a:t>Größe</a:t>
                </a:r>
              </a:p>
            </p:txBody>
          </p:sp>
          <p:sp>
            <p:nvSpPr>
              <p:cNvPr id="39" name="Gleichschenkliges Dreieck 38"/>
              <p:cNvSpPr/>
              <p:nvPr/>
            </p:nvSpPr>
            <p:spPr>
              <a:xfrm rot="10800000">
                <a:off x="4809653" y="1480763"/>
                <a:ext cx="144000" cy="108000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" name="Gleichschenkliges Dreieck 32"/>
            <p:cNvSpPr/>
            <p:nvPr/>
          </p:nvSpPr>
          <p:spPr>
            <a:xfrm>
              <a:off x="3881312" y="2031622"/>
              <a:ext cx="144000" cy="10800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4843215" y="1958181"/>
            <a:ext cx="1440000" cy="1918277"/>
            <a:chOff x="4843215" y="1958181"/>
            <a:chExt cx="1440000" cy="1918277"/>
          </a:xfrm>
        </p:grpSpPr>
        <p:sp>
          <p:nvSpPr>
            <p:cNvPr id="11" name="Textfeld 10"/>
            <p:cNvSpPr txBox="1"/>
            <p:nvPr/>
          </p:nvSpPr>
          <p:spPr>
            <a:xfrm>
              <a:off x="4844071" y="1958181"/>
              <a:ext cx="1439144" cy="257369"/>
            </a:xfrm>
            <a:prstGeom prst="rect">
              <a:avLst/>
            </a:prstGeom>
            <a:noFill/>
            <a:ln>
              <a:solidFill>
                <a:srgbClr val="1E1E1E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Marke</a:t>
              </a:r>
            </a:p>
          </p:txBody>
        </p:sp>
        <p:sp>
          <p:nvSpPr>
            <p:cNvPr id="12" name="Rechteck 11"/>
            <p:cNvSpPr/>
            <p:nvPr/>
          </p:nvSpPr>
          <p:spPr>
            <a:xfrm>
              <a:off x="4979561" y="2294226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4979561" y="2475278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4979561" y="2651567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145272" y="2212700"/>
              <a:ext cx="644976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X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145272" y="2392700"/>
              <a:ext cx="642218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Y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145272" y="2572700"/>
              <a:ext cx="636960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Marke Z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4843215" y="1958181"/>
              <a:ext cx="1440000" cy="19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4979561" y="3169318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145272" y="3095214"/>
              <a:ext cx="175295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4979561" y="3350141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4979561" y="3526430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4979561" y="3693193"/>
              <a:ext cx="108000" cy="1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145272" y="3273378"/>
              <a:ext cx="200943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M</a:t>
              </a: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145272" y="3439089"/>
              <a:ext cx="157663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L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145272" y="3619089"/>
              <a:ext cx="260255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XL</a:t>
              </a:r>
            </a:p>
          </p:txBody>
        </p:sp>
        <p:sp>
          <p:nvSpPr>
            <p:cNvPr id="34" name="Gleichschenkliges Dreieck 33"/>
            <p:cNvSpPr/>
            <p:nvPr/>
          </p:nvSpPr>
          <p:spPr>
            <a:xfrm>
              <a:off x="6055642" y="2016091"/>
              <a:ext cx="144000" cy="10800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uppieren 217"/>
            <p:cNvGrpSpPr/>
            <p:nvPr/>
          </p:nvGrpSpPr>
          <p:grpSpPr>
            <a:xfrm>
              <a:off x="4844071" y="2840601"/>
              <a:ext cx="1439144" cy="257369"/>
              <a:chOff x="5220175" y="1414800"/>
              <a:chExt cx="1439144" cy="257369"/>
            </a:xfrm>
            <a:noFill/>
          </p:grpSpPr>
          <p:sp>
            <p:nvSpPr>
              <p:cNvPr id="36" name="Textfeld 35"/>
              <p:cNvSpPr txBox="1"/>
              <p:nvPr/>
            </p:nvSpPr>
            <p:spPr>
              <a:xfrm>
                <a:off x="5220175" y="1414800"/>
                <a:ext cx="1439144" cy="257369"/>
              </a:xfrm>
              <a:prstGeom prst="rect">
                <a:avLst/>
              </a:prstGeom>
              <a:grpFill/>
              <a:ln>
                <a:solidFill>
                  <a:srgbClr val="1E1E1E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de-DE" sz="1200" b="1" dirty="0" smtClean="0">
                    <a:latin typeface="Arial" pitchFamily="34" charset="0"/>
                    <a:cs typeface="Arial" pitchFamily="34" charset="0"/>
                  </a:rPr>
                  <a:t>Größe</a:t>
                </a:r>
              </a:p>
            </p:txBody>
          </p:sp>
          <p:sp>
            <p:nvSpPr>
              <p:cNvPr id="37" name="Gleichschenkliges Dreieck 36"/>
              <p:cNvSpPr/>
              <p:nvPr/>
            </p:nvSpPr>
            <p:spPr>
              <a:xfrm>
                <a:off x="6431746" y="1471238"/>
                <a:ext cx="144000" cy="108000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1" name="Titel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Darstellung bei sehr vielen Facetten und Ausprägungen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Tipps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Einfache Interaktionsmöglichkeiten </a:t>
            </a:r>
            <a:r>
              <a:rPr lang="de-DE" dirty="0" smtClean="0"/>
              <a:t>lassen sich durch verlinkte Folien realisieren</a:t>
            </a:r>
            <a:r>
              <a:rPr lang="de-DE" dirty="0" smtClean="0"/>
              <a:t>. (siehe auch </a:t>
            </a:r>
            <a:r>
              <a:rPr lang="de-DE" dirty="0" smtClean="0">
                <a:hlinkClick r:id="rId2"/>
              </a:rPr>
              <a:t>http</a:t>
            </a:r>
            <a:r>
              <a:rPr lang="de-DE" dirty="0" smtClean="0">
                <a:hlinkClick r:id="rId2"/>
              </a:rPr>
              <a:t>://www.boxesandarrows.com/view/interactive</a:t>
            </a:r>
            <a:r>
              <a:rPr lang="de-DE" dirty="0" smtClean="0"/>
              <a:t> )</a:t>
            </a:r>
            <a:endParaRPr lang="de-DE" dirty="0" smtClean="0"/>
          </a:p>
          <a:p>
            <a:r>
              <a:rPr lang="de-DE" dirty="0" smtClean="0"/>
              <a:t>Nutzer können an der Gestaltung einer Filterfunktion beteiligt werden (siehe </a:t>
            </a:r>
            <a:r>
              <a:rPr lang="de-DE" dirty="0" smtClean="0">
                <a:hlinkClick r:id="rId3"/>
              </a:rPr>
              <a:t>Magisterarbeit</a:t>
            </a:r>
            <a:r>
              <a:rPr lang="de-DE" dirty="0" smtClean="0"/>
              <a:t>) – Hierfür einzelne Elemente vorbereiten, ausdrucken und gruppieren lassen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Für das gleichmäßige Ausrichten der Elemente auf der Seite ist die Raster-Funktion („Raster und Führungslinien“ bei MS-Powerpoint oder „Raster sichtbar“ bei OO-</a:t>
            </a:r>
            <a:r>
              <a:rPr lang="de-DE" dirty="0" err="1" smtClean="0"/>
              <a:t>Impress</a:t>
            </a:r>
            <a:r>
              <a:rPr lang="de-DE" dirty="0" smtClean="0"/>
              <a:t>) hilfreich</a:t>
            </a:r>
            <a:r>
              <a:rPr lang="de-DE" dirty="0" smtClean="0"/>
              <a:t>.</a:t>
            </a:r>
            <a:endParaRPr lang="de-DE" dirty="0" smtClean="0"/>
          </a:p>
          <a:p>
            <a:r>
              <a:rPr lang="de-DE" dirty="0" smtClean="0"/>
              <a:t>Weitere Gestaltungselemente für </a:t>
            </a:r>
            <a:r>
              <a:rPr lang="de-DE" dirty="0" err="1" smtClean="0"/>
              <a:t>Wireframes</a:t>
            </a:r>
            <a:r>
              <a:rPr lang="de-DE" dirty="0" smtClean="0"/>
              <a:t> von Websites (</a:t>
            </a:r>
            <a:r>
              <a:rPr lang="de-DE" dirty="0" err="1" smtClean="0"/>
              <a:t>Stencils</a:t>
            </a:r>
            <a:r>
              <a:rPr lang="de-DE" dirty="0" smtClean="0"/>
              <a:t>), etwa Menüs, Drop-Downs, </a:t>
            </a:r>
            <a:r>
              <a:rPr lang="de-DE" dirty="0" err="1" smtClean="0"/>
              <a:t>Breadcrumps</a:t>
            </a:r>
            <a:r>
              <a:rPr lang="de-DE" dirty="0" smtClean="0"/>
              <a:t>, finden sich unter:</a:t>
            </a:r>
          </a:p>
          <a:p>
            <a:pPr lvl="1"/>
            <a:r>
              <a:rPr lang="de-DE" dirty="0" smtClean="0"/>
              <a:t>Übersicht: </a:t>
            </a:r>
            <a:r>
              <a:rPr lang="de-DE" dirty="0" smtClean="0">
                <a:hlinkClick r:id="rId4"/>
              </a:rPr>
              <a:t>http://iainstitute.org/tools</a:t>
            </a:r>
            <a:endParaRPr lang="de-DE" dirty="0" smtClean="0"/>
          </a:p>
          <a:p>
            <a:pPr lvl="1"/>
            <a:r>
              <a:rPr lang="de-DE" dirty="0" err="1" smtClean="0"/>
              <a:t>Stencil</a:t>
            </a:r>
            <a:r>
              <a:rPr lang="de-DE" dirty="0" smtClean="0"/>
              <a:t> für Powerpoint: </a:t>
            </a:r>
            <a:r>
              <a:rPr lang="de-DE" dirty="0" smtClean="0">
                <a:hlinkClick r:id="rId5"/>
              </a:rPr>
              <a:t>http://www.michaelgaigg.com/blog/2009/01/23/powerpoint-wireframe-stencils-as-free-download/</a:t>
            </a:r>
            <a:endParaRPr lang="de-DE" dirty="0" smtClean="0"/>
          </a:p>
          <a:p>
            <a:pPr lvl="1"/>
            <a:r>
              <a:rPr lang="de-DE" dirty="0" err="1" smtClean="0"/>
              <a:t>Stencil</a:t>
            </a:r>
            <a:r>
              <a:rPr lang="de-DE" dirty="0" smtClean="0"/>
              <a:t> für Powerpoint: </a:t>
            </a:r>
            <a:r>
              <a:rPr lang="de-DE" dirty="0" smtClean="0">
                <a:hlinkClick r:id="rId6"/>
              </a:rPr>
              <a:t>http://www.paulhibbitts.com/wireframe-stencils-for-powerpoint.html</a:t>
            </a:r>
            <a:endParaRPr lang="de-DE" dirty="0" smtClean="0"/>
          </a:p>
          <a:p>
            <a:pPr lvl="1"/>
            <a:r>
              <a:rPr lang="de-DE" dirty="0" smtClean="0">
                <a:hlinkClick r:id="rId7"/>
              </a:rPr>
              <a:t>http://www.istartedsomething.com/20071018/powerpoint-prototype-toolkit-01/</a:t>
            </a:r>
            <a:r>
              <a:rPr lang="de-DE" dirty="0" smtClean="0"/>
              <a:t> (speziell Powerpoint 2007)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Bildschirmpräsentation (4:3)</PresentationFormat>
  <Paragraphs>144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Filterfunktion auf Websites</vt:lpstr>
      <vt:lpstr>Zusammenfassung</vt:lpstr>
      <vt:lpstr>Übersicht</vt:lpstr>
      <vt:lpstr>Auswahlelemente</vt:lpstr>
      <vt:lpstr>Darstellung bei sehr vielen Facetten und Ausprägungen</vt:lpstr>
      <vt:lpstr>Tipps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Kerstin</dc:creator>
  <cp:lastModifiedBy>Ben</cp:lastModifiedBy>
  <cp:revision>25</cp:revision>
  <dcterms:created xsi:type="dcterms:W3CDTF">2010-08-03T17:04:14Z</dcterms:created>
  <dcterms:modified xsi:type="dcterms:W3CDTF">2010-10-28T17:57:12Z</dcterms:modified>
</cp:coreProperties>
</file>